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1" r:id="rId5"/>
    <p:sldId id="269" r:id="rId6"/>
    <p:sldId id="258" r:id="rId7"/>
    <p:sldId id="270" r:id="rId8"/>
    <p:sldId id="259" r:id="rId9"/>
    <p:sldId id="262" r:id="rId10"/>
    <p:sldId id="271" r:id="rId11"/>
    <p:sldId id="291" r:id="rId12"/>
    <p:sldId id="263" r:id="rId13"/>
    <p:sldId id="284" r:id="rId14"/>
    <p:sldId id="273" r:id="rId15"/>
    <p:sldId id="275" r:id="rId16"/>
    <p:sldId id="274" r:id="rId17"/>
    <p:sldId id="286" r:id="rId18"/>
    <p:sldId id="287" r:id="rId19"/>
    <p:sldId id="288" r:id="rId20"/>
    <p:sldId id="289" r:id="rId21"/>
    <p:sldId id="290" r:id="rId22"/>
    <p:sldId id="292" r:id="rId23"/>
    <p:sldId id="295" r:id="rId24"/>
    <p:sldId id="293" r:id="rId25"/>
    <p:sldId id="294" r:id="rId26"/>
    <p:sldId id="296" r:id="rId27"/>
    <p:sldId id="298" r:id="rId28"/>
    <p:sldId id="299" r:id="rId29"/>
    <p:sldId id="267" r:id="rId30"/>
    <p:sldId id="268" r:id="rId31"/>
    <p:sldId id="302" r:id="rId32"/>
    <p:sldId id="300" r:id="rId33"/>
    <p:sldId id="303" r:id="rId34"/>
    <p:sldId id="304" r:id="rId35"/>
    <p:sldId id="306" r:id="rId36"/>
    <p:sldId id="310" r:id="rId37"/>
    <p:sldId id="309" r:id="rId38"/>
    <p:sldId id="311" r:id="rId39"/>
    <p:sldId id="312" r:id="rId40"/>
    <p:sldId id="313" r:id="rId41"/>
    <p:sldId id="307" r:id="rId42"/>
    <p:sldId id="314" r:id="rId43"/>
    <p:sldId id="315" r:id="rId44"/>
    <p:sldId id="331" r:id="rId45"/>
    <p:sldId id="308" r:id="rId46"/>
    <p:sldId id="332" r:id="rId47"/>
    <p:sldId id="333" r:id="rId48"/>
    <p:sldId id="334" r:id="rId49"/>
    <p:sldId id="335" r:id="rId50"/>
    <p:sldId id="344" r:id="rId51"/>
    <p:sldId id="337" r:id="rId52"/>
    <p:sldId id="347" r:id="rId53"/>
    <p:sldId id="336" r:id="rId54"/>
    <p:sldId id="320" r:id="rId55"/>
    <p:sldId id="340" r:id="rId56"/>
    <p:sldId id="341" r:id="rId57"/>
    <p:sldId id="348" r:id="rId58"/>
    <p:sldId id="356" r:id="rId59"/>
    <p:sldId id="349" r:id="rId60"/>
    <p:sldId id="354" r:id="rId61"/>
    <p:sldId id="357" r:id="rId62"/>
    <p:sldId id="339" r:id="rId63"/>
    <p:sldId id="350" r:id="rId64"/>
    <p:sldId id="352" r:id="rId65"/>
    <p:sldId id="353" r:id="rId66"/>
    <p:sldId id="343" r:id="rId67"/>
    <p:sldId id="369" r:id="rId68"/>
    <p:sldId id="330" r:id="rId69"/>
    <p:sldId id="370" r:id="rId70"/>
    <p:sldId id="371" r:id="rId71"/>
    <p:sldId id="372" r:id="rId72"/>
    <p:sldId id="373" r:id="rId73"/>
    <p:sldId id="374" r:id="rId74"/>
    <p:sldId id="375" r:id="rId75"/>
    <p:sldId id="367" r:id="rId76"/>
    <p:sldId id="366"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7" autoAdjust="0"/>
  </p:normalViewPr>
  <p:slideViewPr>
    <p:cSldViewPr>
      <p:cViewPr varScale="1">
        <p:scale>
          <a:sx n="75" d="100"/>
          <a:sy n="75" d="100"/>
        </p:scale>
        <p:origin x="1236" y="66"/>
      </p:cViewPr>
      <p:guideLst>
        <p:guide orient="horz" pos="2160"/>
        <p:guide pos="2880"/>
      </p:guideLst>
    </p:cSldViewPr>
  </p:slideViewPr>
  <p:outlineViewPr>
    <p:cViewPr>
      <p:scale>
        <a:sx n="33" d="100"/>
        <a:sy n="33" d="100"/>
      </p:scale>
      <p:origin x="0" y="484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505988-852A-40E5-9E14-0DDF1ED5083E}"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AFAFA-9A7F-4422-B5F1-E5C22AC87A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05988-852A-40E5-9E14-0DDF1ED5083E}"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AFAFA-9A7F-4422-B5F1-E5C22AC87A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05988-852A-40E5-9E14-0DDF1ED5083E}"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AFAFA-9A7F-4422-B5F1-E5C22AC87A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05988-852A-40E5-9E14-0DDF1ED5083E}"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AFAFA-9A7F-4422-B5F1-E5C22AC87A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505988-852A-40E5-9E14-0DDF1ED5083E}"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AFAFA-9A7F-4422-B5F1-E5C22AC87A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505988-852A-40E5-9E14-0DDF1ED5083E}"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AFAFA-9A7F-4422-B5F1-E5C22AC87A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505988-852A-40E5-9E14-0DDF1ED5083E}" type="datetimeFigureOut">
              <a:rPr lang="en-US" smtClean="0"/>
              <a:pPr/>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AFAFA-9A7F-4422-B5F1-E5C22AC87A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505988-852A-40E5-9E14-0DDF1ED5083E}" type="datetimeFigureOut">
              <a:rPr lang="en-US" smtClean="0"/>
              <a:pPr/>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AFAFA-9A7F-4422-B5F1-E5C22AC87A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05988-852A-40E5-9E14-0DDF1ED5083E}" type="datetimeFigureOut">
              <a:rPr lang="en-US" smtClean="0"/>
              <a:pPr/>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AFAFA-9A7F-4422-B5F1-E5C22AC87A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05988-852A-40E5-9E14-0DDF1ED5083E}"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AFAFA-9A7F-4422-B5F1-E5C22AC87A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05988-852A-40E5-9E14-0DDF1ED5083E}"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AFAFA-9A7F-4422-B5F1-E5C22AC87A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05988-852A-40E5-9E14-0DDF1ED5083E}" type="datetimeFigureOut">
              <a:rPr lang="en-US" smtClean="0"/>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AFAFA-9A7F-4422-B5F1-E5C22AC87A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3657600"/>
          </a:xfrm>
        </p:spPr>
        <p:txBody>
          <a:bodyPr>
            <a:noAutofit/>
          </a:bodyPr>
          <a:lstStyle/>
          <a:p>
            <a:r>
              <a:rPr lang="en-US" sz="9600" b="1" dirty="0"/>
              <a:t>Diabetes mellitus</a:t>
            </a:r>
            <a:br>
              <a:rPr lang="en-US" sz="9600" b="1" dirty="0"/>
            </a:br>
            <a:endParaRPr lang="en-US" sz="9600" b="1" dirty="0"/>
          </a:p>
        </p:txBody>
      </p:sp>
      <p:pic>
        <p:nvPicPr>
          <p:cNvPr id="1026" name="Picture 2"/>
          <p:cNvPicPr>
            <a:picLocks noChangeAspect="1" noChangeArrowheads="1"/>
          </p:cNvPicPr>
          <p:nvPr/>
        </p:nvPicPr>
        <p:blipFill>
          <a:blip r:embed="rId2"/>
          <a:srcRect/>
          <a:stretch>
            <a:fillRect/>
          </a:stretch>
        </p:blipFill>
        <p:spPr bwMode="auto">
          <a:xfrm>
            <a:off x="0" y="0"/>
            <a:ext cx="9144000" cy="2514600"/>
          </a:xfrm>
          <a:prstGeom prst="rect">
            <a:avLst/>
          </a:prstGeom>
          <a:noFill/>
          <a:ln w="9525">
            <a:noFill/>
            <a:miter lim="800000"/>
            <a:headEnd/>
            <a:tailEnd/>
          </a:ln>
          <a:effectLst/>
        </p:spPr>
      </p:pic>
      <p:pic>
        <p:nvPicPr>
          <p:cNvPr id="12290" name="Picture 2"/>
          <p:cNvPicPr>
            <a:picLocks noChangeAspect="1" noChangeArrowheads="1"/>
          </p:cNvPicPr>
          <p:nvPr/>
        </p:nvPicPr>
        <p:blipFill>
          <a:blip r:embed="rId3"/>
          <a:srcRect/>
          <a:stretch>
            <a:fillRect/>
          </a:stretch>
        </p:blipFill>
        <p:spPr bwMode="auto">
          <a:xfrm>
            <a:off x="0" y="5181600"/>
            <a:ext cx="89916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r>
              <a:rPr lang="en-US" sz="3600" b="1" dirty="0" smtClean="0"/>
              <a:t>Gestational Diabetes</a:t>
            </a:r>
          </a:p>
          <a:p>
            <a:r>
              <a:rPr lang="en-US" sz="3600" dirty="0" smtClean="0"/>
              <a:t>Gestational diabetes is high blood sugar that develops during pregnancy and usually disappears after giving birth</a:t>
            </a:r>
            <a:r>
              <a:rPr lang="en-US" sz="3600" b="1" dirty="0" smtClean="0"/>
              <a:t>.</a:t>
            </a:r>
            <a:endParaRPr lang="en-US" sz="3600" dirty="0" smtClean="0"/>
          </a:p>
          <a:p>
            <a:r>
              <a:rPr lang="en-US" sz="3600" dirty="0" smtClean="0"/>
              <a:t>It can occur at any stage of pregnancy, but is more common in the second half.</a:t>
            </a:r>
          </a:p>
          <a:p>
            <a:r>
              <a:rPr lang="en-US" sz="3600" dirty="0" smtClean="0"/>
              <a:t>It occurs if your body cannot produce enough insulin  to meet the extra needs in pregnancy.</a:t>
            </a:r>
          </a:p>
          <a:p>
            <a:r>
              <a:rPr lang="en-US" sz="3600" dirty="0" smtClean="0"/>
              <a:t>Gestational diabetes can cause problems for the mother and her baby during and after birth. </a:t>
            </a:r>
          </a:p>
          <a:p>
            <a:r>
              <a:rPr lang="en-US" sz="3600" dirty="0" smtClean="0"/>
              <a:t>But the risk of these problems happening can be reduced if it's detected and well managed.</a:t>
            </a:r>
          </a:p>
          <a:p>
            <a:endParaRPr lang="en-US" sz="3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15400" cy="6629400"/>
          </a:xfrm>
        </p:spPr>
        <p:txBody>
          <a:bodyPr>
            <a:normAutofit/>
          </a:bodyPr>
          <a:lstStyle/>
          <a:p>
            <a:r>
              <a:rPr lang="en-US" sz="3600" dirty="0" smtClean="0"/>
              <a:t>Risks to the baby include </a:t>
            </a:r>
          </a:p>
          <a:p>
            <a:r>
              <a:rPr lang="en-US" sz="3600" dirty="0" smtClean="0"/>
              <a:t>abnormal weight gain before birth</a:t>
            </a:r>
          </a:p>
          <a:p>
            <a:r>
              <a:rPr lang="en-US" sz="3600" dirty="0" smtClean="0"/>
              <a:t> breathing problems at birth, and </a:t>
            </a:r>
          </a:p>
          <a:p>
            <a:r>
              <a:rPr lang="en-US" sz="3600" dirty="0" smtClean="0"/>
              <a:t>higher obesity and diabetes risk later in life. </a:t>
            </a:r>
          </a:p>
          <a:p>
            <a:r>
              <a:rPr lang="en-US" sz="3600" dirty="0" smtClean="0"/>
              <a:t>Risks to the mother include </a:t>
            </a:r>
          </a:p>
          <a:p>
            <a:r>
              <a:rPr lang="en-US" sz="3600" dirty="0" smtClean="0"/>
              <a:t>needing a cesarean section due to an overly large baby</a:t>
            </a:r>
          </a:p>
          <a:p>
            <a:r>
              <a:rPr lang="en-US" sz="3600" dirty="0" smtClean="0"/>
              <a:t>as well as damage to heart, kidney, nerves, and eye.</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sz="4000" b="1" dirty="0" smtClean="0"/>
              <a:t>Malnutrition Related Diabetes Mellitus</a:t>
            </a:r>
          </a:p>
          <a:p>
            <a:r>
              <a:rPr lang="en-US" sz="4000" dirty="0" smtClean="0"/>
              <a:t>Malnutrition-related diabetes mellitus (MRDM) is a rare type of diabetes associated with long term malnutrition.</a:t>
            </a:r>
          </a:p>
          <a:p>
            <a:r>
              <a:rPr lang="en-US" sz="4000" dirty="0" smtClean="0"/>
              <a:t>This type of diabetes occurs on starvation when there is nothing that the insulin can act upon.</a:t>
            </a:r>
          </a:p>
          <a:p>
            <a:r>
              <a:rPr lang="en-US" sz="4000" dirty="0" smtClean="0"/>
              <a:t>Or the body slowly reduces its production due to Negative Feedback control.</a:t>
            </a:r>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Metabolic Changes</a:t>
            </a:r>
            <a:br>
              <a:rPr lang="en-US" sz="3200" b="1" dirty="0"/>
            </a:br>
            <a:endParaRPr lang="en-US" sz="3200" dirty="0"/>
          </a:p>
        </p:txBody>
      </p:sp>
      <p:pic>
        <p:nvPicPr>
          <p:cNvPr id="1026" name="Picture 2"/>
          <p:cNvPicPr>
            <a:picLocks noGrp="1" noChangeAspect="1" noChangeArrowheads="1"/>
          </p:cNvPicPr>
          <p:nvPr>
            <p:ph idx="1"/>
          </p:nvPr>
        </p:nvPicPr>
        <p:blipFill>
          <a:blip r:embed="rId2"/>
          <a:srcRect/>
          <a:stretch>
            <a:fillRect/>
          </a:stretch>
        </p:blipFill>
        <p:spPr bwMode="auto">
          <a:xfrm>
            <a:off x="0" y="990600"/>
            <a:ext cx="91440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fontScale="92500" lnSpcReduction="10000"/>
          </a:bodyPr>
          <a:lstStyle/>
          <a:p>
            <a:r>
              <a:rPr lang="en-US" b="1" dirty="0" smtClean="0"/>
              <a:t>Carbohydrate Metabolism</a:t>
            </a:r>
            <a:r>
              <a:rPr lang="en-US" dirty="0" smtClean="0"/>
              <a:t>-</a:t>
            </a:r>
            <a:r>
              <a:rPr lang="en-US" dirty="0" err="1" smtClean="0"/>
              <a:t>Hyperglycaemia</a:t>
            </a:r>
            <a:endParaRPr lang="en-US" dirty="0" smtClean="0"/>
          </a:p>
          <a:p>
            <a:pPr>
              <a:buFont typeface="Wingdings" pitchFamily="2" charset="2"/>
              <a:buChar char="Ø"/>
            </a:pPr>
            <a:r>
              <a:rPr lang="en-US" dirty="0" smtClean="0"/>
              <a:t>    Diminished uptake of glucose by tissues- muscles , adipose tissues and liver</a:t>
            </a:r>
          </a:p>
          <a:p>
            <a:pPr>
              <a:buFont typeface="Wingdings" pitchFamily="2" charset="2"/>
              <a:buChar char="Ø"/>
            </a:pPr>
            <a:r>
              <a:rPr lang="en-US" dirty="0" smtClean="0"/>
              <a:t>    Over production of glucose – </a:t>
            </a:r>
            <a:r>
              <a:rPr lang="en-US" dirty="0" err="1" smtClean="0"/>
              <a:t>gluconeogenesis</a:t>
            </a:r>
            <a:r>
              <a:rPr lang="en-US" dirty="0" smtClean="0"/>
              <a:t> and </a:t>
            </a:r>
            <a:r>
              <a:rPr lang="en-US" dirty="0" err="1" smtClean="0"/>
              <a:t>glycogenolysis</a:t>
            </a:r>
            <a:endParaRPr lang="en-US" dirty="0" smtClean="0"/>
          </a:p>
          <a:p>
            <a:r>
              <a:rPr lang="en-US" b="1" dirty="0" smtClean="0"/>
              <a:t>Protein Metabolism- </a:t>
            </a:r>
            <a:r>
              <a:rPr lang="en-US" dirty="0" smtClean="0"/>
              <a:t>Negative nitrogen balance</a:t>
            </a:r>
          </a:p>
          <a:p>
            <a:pPr>
              <a:buFont typeface="Wingdings" pitchFamily="2" charset="2"/>
              <a:buChar char="Ø"/>
            </a:pPr>
            <a:r>
              <a:rPr lang="en-US" dirty="0" smtClean="0"/>
              <a:t>Diminished uptake of amino acids and diminished synthesis of protein.</a:t>
            </a:r>
          </a:p>
          <a:p>
            <a:pPr>
              <a:buFont typeface="Wingdings" pitchFamily="2" charset="2"/>
              <a:buChar char="Ø"/>
            </a:pPr>
            <a:r>
              <a:rPr lang="en-US" dirty="0" smtClean="0"/>
              <a:t>Increased proteolysis level </a:t>
            </a:r>
          </a:p>
          <a:p>
            <a:r>
              <a:rPr lang="en-US" b="1" dirty="0" smtClean="0"/>
              <a:t>Fat Metabolism </a:t>
            </a:r>
            <a:r>
              <a:rPr lang="en-US" dirty="0" smtClean="0"/>
              <a:t>-</a:t>
            </a:r>
            <a:r>
              <a:rPr lang="en-US" dirty="0" err="1" smtClean="0"/>
              <a:t>Hypertriglyceridaemia</a:t>
            </a:r>
            <a:endParaRPr lang="en-US" dirty="0" smtClean="0"/>
          </a:p>
          <a:p>
            <a:pPr>
              <a:buFont typeface="Wingdings" pitchFamily="2" charset="2"/>
              <a:buChar char="Ø"/>
            </a:pPr>
            <a:r>
              <a:rPr lang="en-US" dirty="0" smtClean="0"/>
              <a:t>Increased </a:t>
            </a:r>
            <a:r>
              <a:rPr lang="en-US" dirty="0" err="1" smtClean="0"/>
              <a:t>Lipolysis</a:t>
            </a:r>
            <a:endParaRPr lang="en-US" dirty="0" smtClean="0"/>
          </a:p>
          <a:p>
            <a:pPr>
              <a:buFont typeface="Wingdings" pitchFamily="2" charset="2"/>
              <a:buChar char="Ø"/>
            </a:pPr>
            <a:r>
              <a:rPr lang="en-US" dirty="0" smtClean="0"/>
              <a:t>Decreased </a:t>
            </a:r>
            <a:r>
              <a:rPr lang="en-US" dirty="0" err="1" smtClean="0"/>
              <a:t>Lipogenisis</a:t>
            </a:r>
            <a:endParaRPr lang="en-US" dirty="0" smtClean="0"/>
          </a:p>
          <a:p>
            <a:pPr>
              <a:buFont typeface="Wingdings" pitchFamily="2" charset="2"/>
              <a:buChar char="Ø"/>
            </a:pPr>
            <a:r>
              <a:rPr lang="en-US" dirty="0" smtClean="0"/>
              <a:t>Increased production of triglyceride</a:t>
            </a:r>
          </a:p>
          <a:p>
            <a:pPr>
              <a:buFont typeface="Wingdings" pitchFamily="2" charset="2"/>
              <a:buChar char="Ø"/>
            </a:pPr>
            <a:r>
              <a:rPr lang="en-US" dirty="0" smtClean="0"/>
              <a:t>Decreased removal of triglyceride</a:t>
            </a:r>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0" y="-15240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0" y="533401"/>
            <a:ext cx="9143999" cy="6324599"/>
          </a:xfrm>
          <a:prstGeom prst="rect">
            <a:avLst/>
          </a:prstGeom>
          <a:noFill/>
          <a:ln w="9525">
            <a:noFill/>
            <a:miter lim="800000"/>
            <a:headEnd/>
            <a:tailEnd/>
          </a:ln>
          <a:effectLst/>
        </p:spPr>
      </p:pic>
      <p:sp>
        <p:nvSpPr>
          <p:cNvPr id="3" name="TextBox 2"/>
          <p:cNvSpPr txBox="1"/>
          <p:nvPr/>
        </p:nvSpPr>
        <p:spPr>
          <a:xfrm>
            <a:off x="3276600" y="0"/>
            <a:ext cx="2057400" cy="861774"/>
          </a:xfrm>
          <a:prstGeom prst="rect">
            <a:avLst/>
          </a:prstGeom>
          <a:noFill/>
        </p:spPr>
        <p:txBody>
          <a:bodyPr wrap="square" rtlCol="0">
            <a:spAutoFit/>
          </a:bodyPr>
          <a:lstStyle/>
          <a:p>
            <a:r>
              <a:rPr lang="en-US" sz="3200" b="1" dirty="0"/>
              <a:t>Symptoms</a:t>
            </a:r>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dirty="0" smtClean="0"/>
              <a:t>The abnormal concentration of glucose in the blood in diabetic patient draws water from the cells to the blood</a:t>
            </a:r>
          </a:p>
          <a:p>
            <a:r>
              <a:rPr lang="en-US" dirty="0" smtClean="0"/>
              <a:t>When hyperglycemia </a:t>
            </a:r>
            <a:r>
              <a:rPr lang="en-US" dirty="0" err="1" smtClean="0"/>
              <a:t>exeeds</a:t>
            </a:r>
            <a:r>
              <a:rPr lang="en-US" dirty="0" smtClean="0"/>
              <a:t> the renal threshold ,the glucose is excreted in the urine (</a:t>
            </a:r>
            <a:r>
              <a:rPr lang="en-US" b="1" u="sng" dirty="0" smtClean="0"/>
              <a:t>GLYCOSURIA).</a:t>
            </a:r>
          </a:p>
          <a:p>
            <a:r>
              <a:rPr lang="en-US" dirty="0" smtClean="0"/>
              <a:t>With the loss of the cellular fluid , the patient experiences excessive Urination(</a:t>
            </a:r>
            <a:r>
              <a:rPr lang="en-US" b="1" u="sng" dirty="0" smtClean="0"/>
              <a:t>POLYURIA</a:t>
            </a:r>
            <a:r>
              <a:rPr lang="en-US" dirty="0" smtClean="0"/>
              <a:t>) and excessive thirst (</a:t>
            </a:r>
            <a:r>
              <a:rPr lang="en-US" b="1" u="sng" dirty="0" smtClean="0"/>
              <a:t>POLYDIPSIA</a:t>
            </a:r>
            <a:r>
              <a:rPr lang="en-US" dirty="0" smtClean="0"/>
              <a:t>).</a:t>
            </a:r>
          </a:p>
          <a:p>
            <a:r>
              <a:rPr lang="en-US" dirty="0" smtClean="0"/>
              <a:t>The inability to metabolize glucose causes the body to breakdown its own tissues ,this causes excessive appetite </a:t>
            </a:r>
            <a:r>
              <a:rPr lang="en-US" b="1" u="sng" dirty="0" smtClean="0"/>
              <a:t>(POLYPHAGIA</a:t>
            </a:r>
            <a:r>
              <a:rPr lang="en-US" dirty="0" smtClean="0"/>
              <a:t>).</a:t>
            </a:r>
          </a:p>
          <a:p>
            <a:r>
              <a:rPr lang="en-US" dirty="0" smtClean="0"/>
              <a:t>At the same time a </a:t>
            </a:r>
            <a:r>
              <a:rPr lang="en-US" b="1" u="sng" dirty="0" smtClean="0"/>
              <a:t>loss of weight , weakness and fatigue </a:t>
            </a:r>
            <a:r>
              <a:rPr lang="en-US" dirty="0" smtClean="0"/>
              <a:t>occurs.</a:t>
            </a:r>
          </a:p>
          <a:p>
            <a:r>
              <a:rPr lang="en-US" dirty="0" smtClean="0"/>
              <a:t>The bodies use of protein from its own tissues lead to  excretion of nitrogen and </a:t>
            </a:r>
            <a:r>
              <a:rPr lang="en-US" b="1" u="sng" dirty="0" smtClean="0"/>
              <a:t>negative nitrogen balance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448800" cy="7315200"/>
          </a:xfrm>
        </p:spPr>
        <p:txBody>
          <a:bodyPr>
            <a:noAutofit/>
          </a:bodyPr>
          <a:lstStyle/>
          <a:p>
            <a:r>
              <a:rPr lang="en-US" dirty="0" smtClean="0"/>
              <a:t>In uncontrolled diabetes the patient cannot use carbohydrates for energy , so excessive amounts of fats are broken down and consequently the liver produces the </a:t>
            </a:r>
            <a:r>
              <a:rPr lang="en-US" dirty="0" err="1" smtClean="0"/>
              <a:t>ketone</a:t>
            </a:r>
            <a:r>
              <a:rPr lang="en-US" dirty="0" smtClean="0"/>
              <a:t> bodies from the fatty acids (In a healthy individual the </a:t>
            </a:r>
            <a:r>
              <a:rPr lang="en-US" dirty="0" err="1" smtClean="0"/>
              <a:t>ketone</a:t>
            </a:r>
            <a:r>
              <a:rPr lang="en-US" dirty="0" smtClean="0"/>
              <a:t> bodies are broken down to </a:t>
            </a:r>
            <a:r>
              <a:rPr lang="en-US" dirty="0" err="1" smtClean="0"/>
              <a:t>carbondioxide</a:t>
            </a:r>
            <a:r>
              <a:rPr lang="en-US" dirty="0" smtClean="0"/>
              <a:t> and water yielding energy.</a:t>
            </a:r>
          </a:p>
          <a:p>
            <a:r>
              <a:rPr lang="en-US" dirty="0" smtClean="0"/>
              <a:t>In a diabetic patient the fats breakdown faster than the body can handle leading to collection of </a:t>
            </a:r>
            <a:r>
              <a:rPr lang="en-US" dirty="0" err="1" smtClean="0"/>
              <a:t>ketones</a:t>
            </a:r>
            <a:r>
              <a:rPr lang="en-US" dirty="0" smtClean="0"/>
              <a:t> in the blood (</a:t>
            </a:r>
            <a:r>
              <a:rPr lang="en-US" b="1" u="sng" dirty="0" smtClean="0"/>
              <a:t>KETONURIA</a:t>
            </a:r>
            <a:r>
              <a:rPr lang="en-US" dirty="0" smtClean="0"/>
              <a:t>)</a:t>
            </a:r>
          </a:p>
          <a:p>
            <a:r>
              <a:rPr lang="en-US" dirty="0" err="1" smtClean="0"/>
              <a:t>Ketones</a:t>
            </a:r>
            <a:r>
              <a:rPr lang="en-US" dirty="0" smtClean="0"/>
              <a:t> are acids they lower the blood PH causing (</a:t>
            </a:r>
            <a:r>
              <a:rPr lang="en-US" b="1" u="sng" dirty="0" smtClean="0"/>
              <a:t>ACIDOSIS</a:t>
            </a:r>
            <a:r>
              <a:rPr lang="en-US" dirty="0" smtClean="0"/>
              <a:t>) which can lead to </a:t>
            </a:r>
            <a:r>
              <a:rPr lang="en-US" b="1" u="sng" dirty="0" smtClean="0"/>
              <a:t>DIABETIC COMA</a:t>
            </a:r>
          </a:p>
          <a:p>
            <a:r>
              <a:rPr lang="en-US" b="1" u="sng" dirty="0" smtClean="0"/>
              <a:t>Urinary tract </a:t>
            </a:r>
            <a:r>
              <a:rPr lang="en-US" dirty="0" smtClean="0"/>
              <a:t>and </a:t>
            </a:r>
            <a:r>
              <a:rPr lang="en-US" b="1" u="sng" dirty="0" smtClean="0"/>
              <a:t>Vaginal infections </a:t>
            </a:r>
            <a:r>
              <a:rPr lang="en-US" dirty="0" smtClean="0"/>
              <a:t>are also common among diabetics.</a:t>
            </a:r>
          </a:p>
          <a:p>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dirty="0" smtClean="0"/>
              <a:t>In addition to above mentioned symptoms uncontrolled diabetes also leads to diseases of Vascular System.</a:t>
            </a:r>
          </a:p>
          <a:p>
            <a:r>
              <a:rPr lang="en-US" sz="3600" b="1" u="sng" dirty="0" smtClean="0"/>
              <a:t>ATHEROSCLEROSIS –</a:t>
            </a:r>
            <a:r>
              <a:rPr lang="en-US" sz="3600" dirty="0" smtClean="0"/>
              <a:t>A condition in which there is a heavy buildup of fatty substance inside the artery wall, reducing </a:t>
            </a:r>
            <a:r>
              <a:rPr lang="en-US" sz="3600" dirty="0" err="1" smtClean="0"/>
              <a:t>bloodflow</a:t>
            </a:r>
            <a:r>
              <a:rPr lang="en-US" sz="3600" dirty="0" smtClean="0"/>
              <a:t>.</a:t>
            </a:r>
          </a:p>
          <a:p>
            <a:r>
              <a:rPr lang="en-US" sz="3600" b="1" u="sng" dirty="0" smtClean="0"/>
              <a:t>Retinopathy</a:t>
            </a:r>
            <a:r>
              <a:rPr lang="en-US" sz="3600" dirty="0" smtClean="0"/>
              <a:t>-Retinal degeneration due to damage to the small blood vessel of the retina.</a:t>
            </a:r>
          </a:p>
          <a:p>
            <a:r>
              <a:rPr lang="en-US" sz="3600" b="1" u="sng" dirty="0" smtClean="0"/>
              <a:t>Neuropathy –</a:t>
            </a:r>
            <a:r>
              <a:rPr lang="en-US" sz="3600" dirty="0" smtClean="0"/>
              <a:t>Nerve damage</a:t>
            </a:r>
          </a:p>
          <a:p>
            <a:r>
              <a:rPr lang="en-US" sz="3600" b="1" u="sng" dirty="0" smtClean="0"/>
              <a:t>Nephropathy-</a:t>
            </a:r>
            <a:r>
              <a:rPr lang="en-US" sz="3600" dirty="0" smtClean="0"/>
              <a:t> Damage to the </a:t>
            </a:r>
            <a:r>
              <a:rPr lang="en-US" sz="3600" dirty="0" err="1" smtClean="0"/>
              <a:t>nephrons</a:t>
            </a:r>
            <a:endParaRPr lang="en-US" sz="3600" b="1" u="sng"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r>
              <a:rPr lang="en-US" b="1" dirty="0"/>
              <a:t>Causes</a:t>
            </a:r>
          </a:p>
          <a:p>
            <a:r>
              <a:rPr lang="en-US" b="1" dirty="0" smtClean="0"/>
              <a:t>Causes </a:t>
            </a:r>
            <a:r>
              <a:rPr lang="en-US" b="1" dirty="0" smtClean="0"/>
              <a:t>of type 1 diabetes</a:t>
            </a:r>
          </a:p>
          <a:p>
            <a:r>
              <a:rPr lang="en-US" dirty="0" smtClean="0"/>
              <a:t>The exact cause of type 1 diabetes is unknown. What is known is that your immune system — which normally fights harmful bacteria or viruses — attacks and destroys your insulin-producing cells in the pancreas.</a:t>
            </a:r>
          </a:p>
          <a:p>
            <a:r>
              <a:rPr lang="en-US" dirty="0" smtClean="0"/>
              <a:t> This leaves you with little or no insulin. Instead of being transported into your cells, sugar builds up in your bloodstream.</a:t>
            </a:r>
          </a:p>
          <a:p>
            <a:r>
              <a:rPr lang="en-US" dirty="0" smtClean="0"/>
              <a:t>Type 1 is thought to be caused by a combination of genetic susceptibility and environmental factors, though exactly what those factors are is still unclear. Weight is not believed to be a factor in type 1 diabetes.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r>
              <a:rPr lang="en-US" b="1" dirty="0" smtClean="0"/>
              <a:t>Risk factors for type 1 diabetes</a:t>
            </a:r>
          </a:p>
          <a:p>
            <a:r>
              <a:rPr lang="en-US" dirty="0" smtClean="0"/>
              <a:t>Although the exact cause of type 1 diabetes is unknown, factors that may signal an increased risk include:</a:t>
            </a:r>
          </a:p>
          <a:p>
            <a:r>
              <a:rPr lang="en-US" b="1" dirty="0" smtClean="0"/>
              <a:t>Family history.</a:t>
            </a:r>
            <a:r>
              <a:rPr lang="en-US" dirty="0" smtClean="0"/>
              <a:t> Your risk increases if a parent or sibling has type 1 diabetes.</a:t>
            </a:r>
          </a:p>
          <a:p>
            <a:r>
              <a:rPr lang="en-US" b="1" dirty="0" smtClean="0"/>
              <a:t>Environmental factors.</a:t>
            </a:r>
            <a:r>
              <a:rPr lang="en-US" dirty="0" smtClean="0"/>
              <a:t> Circumstances such as exposure to a viral illness likely play some role in type 1 diabetes.</a:t>
            </a:r>
          </a:p>
          <a:p>
            <a:r>
              <a:rPr lang="en-US" b="1" dirty="0" smtClean="0"/>
              <a:t>The presence of damaging immune system cells (</a:t>
            </a:r>
            <a:r>
              <a:rPr lang="en-US" b="1" dirty="0" err="1" smtClean="0"/>
              <a:t>autoantibodies</a:t>
            </a:r>
            <a:r>
              <a:rPr lang="en-US" b="1" dirty="0" smtClean="0"/>
              <a:t>).</a:t>
            </a:r>
            <a:r>
              <a:rPr lang="en-US" dirty="0" smtClean="0"/>
              <a:t> Sometimes family members of people with type 1 diabetes are tested for the presence of diabetes </a:t>
            </a:r>
            <a:r>
              <a:rPr lang="en-US" dirty="0" err="1" smtClean="0"/>
              <a:t>autoantibodies</a:t>
            </a:r>
            <a:r>
              <a:rPr lang="en-US" dirty="0" smtClean="0"/>
              <a:t>. If you have these </a:t>
            </a:r>
            <a:r>
              <a:rPr lang="en-US" dirty="0" err="1" smtClean="0"/>
              <a:t>autoantibodies</a:t>
            </a:r>
            <a:r>
              <a:rPr lang="en-US" dirty="0" smtClean="0"/>
              <a:t>, you have an increased risk of developing type 1 diabetes. But not everyone who has these </a:t>
            </a:r>
            <a:r>
              <a:rPr lang="en-US" dirty="0" err="1" smtClean="0"/>
              <a:t>autoantibodies</a:t>
            </a:r>
            <a:r>
              <a:rPr lang="en-US" dirty="0" smtClean="0"/>
              <a:t> develops diabetes.</a:t>
            </a:r>
          </a:p>
          <a:p>
            <a:r>
              <a:rPr lang="en-US" b="1" dirty="0" smtClean="0"/>
              <a:t>Geography.</a:t>
            </a:r>
            <a:r>
              <a:rPr lang="en-US" dirty="0" smtClean="0"/>
              <a:t> Certain countries, such as Finland and Sweden, have higher rates of type 1 diabetes.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b="1" dirty="0" smtClean="0"/>
              <a:t>Causes of </a:t>
            </a:r>
            <a:r>
              <a:rPr lang="en-US" b="1" dirty="0" err="1" smtClean="0"/>
              <a:t>prediabetes</a:t>
            </a:r>
            <a:r>
              <a:rPr lang="en-US" b="1" dirty="0" smtClean="0"/>
              <a:t> and type 2 diabetes</a:t>
            </a:r>
          </a:p>
          <a:p>
            <a:r>
              <a:rPr lang="en-US" dirty="0" smtClean="0"/>
              <a:t>In </a:t>
            </a:r>
            <a:r>
              <a:rPr lang="en-US" dirty="0" err="1" smtClean="0"/>
              <a:t>prediabetes</a:t>
            </a:r>
            <a:r>
              <a:rPr lang="en-US" dirty="0" smtClean="0"/>
              <a:t> — which can lead to type 2 diabetes — and in type 2 diabetes</a:t>
            </a:r>
          </a:p>
          <a:p>
            <a:r>
              <a:rPr lang="en-US" dirty="0" smtClean="0"/>
              <a:t> your cells become resistant to the action of insulin, and your pancreas is unable to make enough insulin to overcome this resistance.</a:t>
            </a:r>
          </a:p>
          <a:p>
            <a:r>
              <a:rPr lang="en-US" dirty="0" smtClean="0"/>
              <a:t> Instead of moving into your cells where it's needed for energy, sugar builds up in your bloodstream.</a:t>
            </a:r>
          </a:p>
          <a:p>
            <a:r>
              <a:rPr lang="en-US" dirty="0" smtClean="0"/>
              <a:t>Exactly why this happens is uncertain, although it's believed that genetic and environmental factors play a role in the development of type 2 diabetes too. </a:t>
            </a:r>
          </a:p>
          <a:p>
            <a:r>
              <a:rPr lang="en-US" dirty="0" smtClean="0"/>
              <a:t>Being overweight is strongly linked to the development of type 2 diabetes, but not everyone with type 2 is overweight.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r>
              <a:rPr lang="en-US" b="1" dirty="0" smtClean="0"/>
              <a:t>Risk factors for </a:t>
            </a:r>
            <a:r>
              <a:rPr lang="en-US" b="1" dirty="0" err="1" smtClean="0"/>
              <a:t>prediabetes</a:t>
            </a:r>
            <a:r>
              <a:rPr lang="en-US" b="1" dirty="0" smtClean="0"/>
              <a:t> and type 2 diabetes</a:t>
            </a:r>
          </a:p>
          <a:p>
            <a:r>
              <a:rPr lang="en-US" dirty="0" smtClean="0"/>
              <a:t>Researchers don't fully understand why some people develop </a:t>
            </a:r>
            <a:r>
              <a:rPr lang="en-US" dirty="0" err="1" smtClean="0"/>
              <a:t>prediabetes</a:t>
            </a:r>
            <a:r>
              <a:rPr lang="en-US" dirty="0" smtClean="0"/>
              <a:t> and type 2 diabetes and others don't. It's clear that certain factors increase the risk, however, including:</a:t>
            </a:r>
          </a:p>
          <a:p>
            <a:r>
              <a:rPr lang="en-US" b="1" dirty="0" smtClean="0"/>
              <a:t>Weight.</a:t>
            </a:r>
            <a:r>
              <a:rPr lang="en-US" dirty="0" smtClean="0"/>
              <a:t> The more fatty tissue you have, the more resistant your cells become to insulin.</a:t>
            </a:r>
          </a:p>
          <a:p>
            <a:r>
              <a:rPr lang="en-US" b="1" dirty="0" smtClean="0"/>
              <a:t>Inactivity.</a:t>
            </a:r>
            <a:r>
              <a:rPr lang="en-US" dirty="0" smtClean="0"/>
              <a:t> The less active you are, the greater your risk. Physical activity helps you control your weight, uses up glucose as energy and makes your cells more sensitive to insulin.</a:t>
            </a:r>
          </a:p>
          <a:p>
            <a:r>
              <a:rPr lang="en-US" b="1" dirty="0" smtClean="0"/>
              <a:t>Family history.</a:t>
            </a:r>
            <a:r>
              <a:rPr lang="en-US" dirty="0" smtClean="0"/>
              <a:t> Your risk increases if a parent or sibling has type 2 diabetes.</a:t>
            </a:r>
          </a:p>
          <a:p>
            <a:r>
              <a:rPr lang="en-US" b="1" dirty="0" smtClean="0"/>
              <a:t>Race.</a:t>
            </a:r>
            <a:r>
              <a:rPr lang="en-US" dirty="0" smtClean="0"/>
              <a:t> Although it's unclear why, people of certain races — including black people, Hispanics, American Indians and Asian-Americans — are at higher risk.</a:t>
            </a:r>
          </a:p>
          <a:p>
            <a:r>
              <a:rPr lang="en-US" b="1" dirty="0" smtClean="0"/>
              <a:t>Age.</a:t>
            </a:r>
            <a:r>
              <a:rPr lang="en-US" dirty="0" smtClean="0"/>
              <a:t> Your risk increases as you get older. This may be because you tend to exercise less, lose muscle mass and gain weight as you age. But type 2 diabetes is also increasing among children, adolescents and younger adults.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r>
              <a:rPr lang="en-US" b="1" dirty="0" smtClean="0"/>
              <a:t>Gestational diabetes.</a:t>
            </a:r>
            <a:r>
              <a:rPr lang="en-US" dirty="0" smtClean="0"/>
              <a:t> If you developed gestational diabetes when you were pregnant your risk of developing </a:t>
            </a:r>
            <a:r>
              <a:rPr lang="en-US" dirty="0" err="1" smtClean="0"/>
              <a:t>prediabetes</a:t>
            </a:r>
            <a:r>
              <a:rPr lang="en-US" dirty="0" smtClean="0"/>
              <a:t> and type 2 diabetes later increases. If you gave birth to a baby weighing more than 9 pounds (4 kilograms), you're also at risk of type 2 diabetes.</a:t>
            </a:r>
          </a:p>
          <a:p>
            <a:r>
              <a:rPr lang="en-US" b="1" dirty="0" smtClean="0"/>
              <a:t>Polycystic ovary syndrome.</a:t>
            </a:r>
            <a:r>
              <a:rPr lang="en-US" dirty="0" smtClean="0"/>
              <a:t> For women, having polycystic ovary syndrome — a common condition characterized by irregular menstrual periods, excess hair growth and obesity — increases the risk of diabetes.</a:t>
            </a:r>
          </a:p>
          <a:p>
            <a:r>
              <a:rPr lang="en-US" b="1" dirty="0" smtClean="0"/>
              <a:t>High blood pressure.</a:t>
            </a:r>
            <a:r>
              <a:rPr lang="en-US" dirty="0" smtClean="0"/>
              <a:t> Having blood pressure over 140/90 millimeters of mercury (mm Hg) is linked to an increased risk of type 2 diabetes.</a:t>
            </a:r>
          </a:p>
          <a:p>
            <a:r>
              <a:rPr lang="en-US" b="1" dirty="0" smtClean="0"/>
              <a:t>Abnormal cholesterol and triglyceride levels.</a:t>
            </a:r>
            <a:r>
              <a:rPr lang="en-US" dirty="0" smtClean="0"/>
              <a:t> If you have low levels of high-density lipoprotein (HDL), or "good," cholesterol, your risk of type 2 diabetes is higher. Triglycerides are another type of fat carried in the blood. People with high levels of triglycerides have an increased risk of type 2 diabetes.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sz="3600" b="1" dirty="0" smtClean="0"/>
              <a:t>Causes of gestational diabetes</a:t>
            </a:r>
          </a:p>
          <a:p>
            <a:r>
              <a:rPr lang="en-US" sz="3600" dirty="0" smtClean="0"/>
              <a:t>During pregnancy, the placenta produces hormones to sustain your pregnancy. These hormones make your cells more resistant to insulin.</a:t>
            </a:r>
          </a:p>
          <a:p>
            <a:r>
              <a:rPr lang="en-US" sz="3600" dirty="0" smtClean="0"/>
              <a:t>Normally, your pancreas responds by producing enough extra insulin to overcome this resistance. But sometimes your pancreas can't keep up. When this happens, too little glucose gets into your cells and too much stays in your blood, resulting in gestational diabetes.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r>
              <a:rPr lang="en-US" b="1" dirty="0" smtClean="0"/>
              <a:t>Risk factors for gestational diabetes</a:t>
            </a:r>
          </a:p>
          <a:p>
            <a:r>
              <a:rPr lang="en-US" dirty="0" smtClean="0"/>
              <a:t>Any pregnant woman can develop gestational diabetes, but some women are at greater risk than are others. Risk factors for gestational diabetes include:</a:t>
            </a:r>
          </a:p>
          <a:p>
            <a:r>
              <a:rPr lang="en-US" b="1" dirty="0" smtClean="0"/>
              <a:t>Age.</a:t>
            </a:r>
            <a:r>
              <a:rPr lang="en-US" dirty="0" smtClean="0"/>
              <a:t> Women older than age 25 are at increased risk.</a:t>
            </a:r>
          </a:p>
          <a:p>
            <a:r>
              <a:rPr lang="en-US" b="1" dirty="0" smtClean="0"/>
              <a:t>Family or personal history.</a:t>
            </a:r>
            <a:r>
              <a:rPr lang="en-US" dirty="0" smtClean="0"/>
              <a:t> Your risk increases if you have </a:t>
            </a:r>
            <a:r>
              <a:rPr lang="en-US" dirty="0" err="1" smtClean="0"/>
              <a:t>prediabetes</a:t>
            </a:r>
            <a:r>
              <a:rPr lang="en-US" dirty="0" smtClean="0"/>
              <a:t> — a precursor to type 2 diabetes — or if a close family member, such as a parent or sibling, has type 2 diabetes.</a:t>
            </a:r>
          </a:p>
          <a:p>
            <a:r>
              <a:rPr lang="en-US" dirty="0" smtClean="0"/>
              <a:t> You're also at greater risk if you had gestational diabetes during a previous pregnancy, </a:t>
            </a:r>
          </a:p>
          <a:p>
            <a:r>
              <a:rPr lang="en-US" dirty="0" smtClean="0"/>
              <a:t>if you delivered a very large baby or if you had an unexplained stillbirth.</a:t>
            </a:r>
          </a:p>
          <a:p>
            <a:r>
              <a:rPr lang="en-US" b="1" dirty="0" smtClean="0"/>
              <a:t>Weight.</a:t>
            </a:r>
            <a:r>
              <a:rPr lang="en-US" dirty="0" smtClean="0"/>
              <a:t> Being overweight before pregnancy increases your risk.</a:t>
            </a:r>
          </a:p>
          <a:p>
            <a:r>
              <a:rPr lang="en-US" b="1" dirty="0" smtClean="0"/>
              <a:t>Race.</a:t>
            </a:r>
            <a:r>
              <a:rPr lang="en-US" dirty="0" smtClean="0"/>
              <a:t> For reasons that aren't clear, women who are black, Hispanic, American Indian or Asian are more likely to develop gestational diabetes.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Complications</a:t>
            </a:r>
            <a:br>
              <a:rPr lang="en-US" b="1" dirty="0"/>
            </a:br>
            <a:endParaRPr lang="en-US" dirty="0"/>
          </a:p>
        </p:txBody>
      </p:sp>
      <p:pic>
        <p:nvPicPr>
          <p:cNvPr id="4" name="Picture 2" descr="Image result for causes of diabetes mellitus"/>
          <p:cNvPicPr>
            <a:picLocks noGrp="1" noChangeAspect="1" noChangeArrowheads="1"/>
          </p:cNvPicPr>
          <p:nvPr>
            <p:ph idx="1"/>
          </p:nvPr>
        </p:nvPicPr>
        <p:blipFill>
          <a:blip r:embed="rId2"/>
          <a:srcRect/>
          <a:stretch>
            <a:fillRect/>
          </a:stretch>
        </p:blipFill>
        <p:spPr bwMode="auto">
          <a:xfrm>
            <a:off x="25400" y="914400"/>
            <a:ext cx="9144000" cy="5943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r>
              <a:rPr lang="en-US" sz="3600" dirty="0"/>
              <a:t>Diabetes mellitus refers to a </a:t>
            </a:r>
            <a:r>
              <a:rPr lang="en-US" sz="3600" dirty="0" smtClean="0"/>
              <a:t>chronic metabolic disorder that prevents the body to utilize glucose completely or partially. </a:t>
            </a:r>
          </a:p>
          <a:p>
            <a:r>
              <a:rPr lang="en-US" sz="3600" dirty="0" smtClean="0"/>
              <a:t>It is </a:t>
            </a:r>
            <a:r>
              <a:rPr lang="en-US" sz="3600" dirty="0" err="1" smtClean="0"/>
              <a:t>characterised</a:t>
            </a:r>
            <a:r>
              <a:rPr lang="en-US" sz="3600" dirty="0" smtClean="0"/>
              <a:t> by raised glucose in the blood and altered carbohydrate , protein and fat metabolism. </a:t>
            </a:r>
            <a:endParaRPr lang="en-US" sz="3600" dirty="0"/>
          </a:p>
          <a:p>
            <a:r>
              <a:rPr lang="en-US" sz="3600" dirty="0" smtClean="0"/>
              <a:t>Diabetes is therefore , a group of metabolic disorders, caused by improper functioning of hormone insulin(formation , liberation and action).</a:t>
            </a:r>
            <a:endParaRPr lang="en-US" sz="3600" dirty="0"/>
          </a:p>
          <a:p>
            <a:r>
              <a:rPr lang="en-US" sz="3600" dirty="0"/>
              <a:t>The underlying cause of diabetes varies by type. But, no matter what type of diabetes </a:t>
            </a:r>
            <a:r>
              <a:rPr lang="en-US" sz="3600" dirty="0" smtClean="0"/>
              <a:t>the person has , </a:t>
            </a:r>
            <a:r>
              <a:rPr lang="en-US" sz="3600" dirty="0"/>
              <a:t>it </a:t>
            </a:r>
            <a:r>
              <a:rPr lang="en-US" sz="3600" dirty="0" smtClean="0"/>
              <a:t> leads </a:t>
            </a:r>
            <a:r>
              <a:rPr lang="en-US" sz="3600" dirty="0"/>
              <a:t>to excess sugar in </a:t>
            </a:r>
            <a:r>
              <a:rPr lang="en-US" sz="3600" dirty="0" smtClean="0"/>
              <a:t>the blood.</a:t>
            </a:r>
          </a:p>
          <a:p>
            <a:r>
              <a:rPr lang="en-US" sz="3600" dirty="0" smtClean="0"/>
              <a:t> </a:t>
            </a:r>
            <a:r>
              <a:rPr lang="en-US" sz="3600" dirty="0"/>
              <a:t>Too much sugar in </a:t>
            </a:r>
            <a:r>
              <a:rPr lang="en-US" sz="3600" dirty="0" smtClean="0"/>
              <a:t>the </a:t>
            </a:r>
            <a:r>
              <a:rPr lang="en-US" sz="3600" dirty="0"/>
              <a:t>blood can lead to serious health problems.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r>
              <a:rPr lang="en-US" dirty="0" smtClean="0"/>
              <a:t>Long-term complications of diabetes develop gradually. The longer you have diabetes — and the less controlled your blood sugar — the higher the risk of complications. Eventually, diabetes complications may be disabling or even life-threatening. Possible complications include:</a:t>
            </a:r>
          </a:p>
          <a:p>
            <a:r>
              <a:rPr lang="en-US" b="1" dirty="0" smtClean="0"/>
              <a:t>Cardiovascular disease.</a:t>
            </a:r>
            <a:r>
              <a:rPr lang="en-US" dirty="0" smtClean="0"/>
              <a:t> Diabetes dramatically increases the risk of various cardiovascular problems, including coronary artery disease with chest pain (angina), heart attack, stroke and narrowing of arteries (atherosclerosis). If you have diabetes, you're more likely to have heart disease or stroke.</a:t>
            </a:r>
          </a:p>
          <a:p>
            <a:r>
              <a:rPr lang="en-US" b="1" dirty="0" smtClean="0"/>
              <a:t>Kidney damage (nephropathy).</a:t>
            </a:r>
            <a:r>
              <a:rPr lang="en-US" dirty="0" smtClean="0"/>
              <a:t> The kidneys contain millions of tiny blood vessel clusters (</a:t>
            </a:r>
            <a:r>
              <a:rPr lang="en-US" dirty="0" err="1" smtClean="0"/>
              <a:t>glomeruli</a:t>
            </a:r>
            <a:r>
              <a:rPr lang="en-US" dirty="0" smtClean="0"/>
              <a:t>) that filter waste from your blood. Diabetes can damage this delicate filtering system. Severe damage can lead to kidney failure or irreversible end-stage kidney disease, which may require dialysis or a kidney transplant.</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b="1" dirty="0" smtClean="0"/>
              <a:t>Nerve damage (neuropathy).</a:t>
            </a:r>
            <a:r>
              <a:rPr lang="en-US" dirty="0" smtClean="0"/>
              <a:t> Excess sugar can injure the walls of the tiny blood vessels (capillaries) that nourish your nerves, especially in your legs. This can cause tingling, numbness, burning or pain that usually begins at the tips of the toes or fingers and gradually spreads upward.</a:t>
            </a:r>
          </a:p>
          <a:p>
            <a:r>
              <a:rPr lang="en-US" dirty="0" smtClean="0"/>
              <a:t>Left untreated, you could lose all sense of feeling in the affected limbs. Damage to the nerves related to digestion can cause problems with nausea, vomiting, diarrhea or constipation. For men, it may lead to erectile dysfunction.</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b="1" dirty="0" smtClean="0"/>
              <a:t>Eye damage (retinopathy).</a:t>
            </a:r>
            <a:r>
              <a:rPr lang="en-US" dirty="0" smtClean="0"/>
              <a:t> Diabetes can damage the blood vessels of the retina (diabetic retinopathy), potentially leading to blindness. Diabetes also increases the risk of other serious vision conditions, such as cataracts and glaucoma.</a:t>
            </a:r>
          </a:p>
          <a:p>
            <a:r>
              <a:rPr lang="en-US" b="1" dirty="0" smtClean="0"/>
              <a:t>Foot damage.</a:t>
            </a:r>
            <a:r>
              <a:rPr lang="en-US" dirty="0" smtClean="0"/>
              <a:t> Nerve damage in the feet or poor blood flow to the feet increases the risk of various foot complications. Left untreated, cuts and blisters can develop serious infections, which often heal poorly. These infections may ultimately require toe, foot or leg amputation.</a:t>
            </a:r>
          </a:p>
          <a:p>
            <a:r>
              <a:rPr lang="en-US" b="1" dirty="0" smtClean="0"/>
              <a:t>Skin conditions.</a:t>
            </a:r>
            <a:r>
              <a:rPr lang="en-US" dirty="0" smtClean="0"/>
              <a:t> Diabetes may leave you more susceptible to skin problems, including bacterial and fungal infections.</a:t>
            </a:r>
          </a:p>
          <a:p>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r>
              <a:rPr lang="en-US" b="1" dirty="0" smtClean="0"/>
              <a:t>Complications in your baby</a:t>
            </a:r>
            <a:r>
              <a:rPr lang="en-US" dirty="0" smtClean="0"/>
              <a:t> can occur as a result of </a:t>
            </a:r>
            <a:r>
              <a:rPr lang="en-US" b="1" dirty="0" smtClean="0"/>
              <a:t>gestational diabetes</a:t>
            </a:r>
            <a:r>
              <a:rPr lang="en-US" dirty="0" smtClean="0"/>
              <a:t>, including:</a:t>
            </a:r>
          </a:p>
          <a:p>
            <a:r>
              <a:rPr lang="en-US" b="1" dirty="0" smtClean="0"/>
              <a:t>Excess growth.</a:t>
            </a:r>
            <a:r>
              <a:rPr lang="en-US" dirty="0" smtClean="0"/>
              <a:t> Extra glucose can cross the placenta, which triggers your baby's pancreas to make extra insulin. This can cause your baby to grow too large (</a:t>
            </a:r>
            <a:r>
              <a:rPr lang="en-US" dirty="0" err="1" smtClean="0"/>
              <a:t>macrosomia</a:t>
            </a:r>
            <a:r>
              <a:rPr lang="en-US" dirty="0" smtClean="0"/>
              <a:t>). Very large babies are more likely to require a C-section birth.</a:t>
            </a:r>
          </a:p>
          <a:p>
            <a:r>
              <a:rPr lang="en-US" b="1" dirty="0" smtClean="0"/>
              <a:t>Low blood sugar.</a:t>
            </a:r>
            <a:r>
              <a:rPr lang="en-US" dirty="0" smtClean="0"/>
              <a:t> Sometimes babies of mothers with gestational diabetes develop low blood sugar (hypoglycemia) shortly after birth because their own insulin production is high. Prompt feedings and sometimes an intravenous glucose solution can return the baby's blood sugar level to normal.</a:t>
            </a:r>
          </a:p>
          <a:p>
            <a:r>
              <a:rPr lang="en-US" b="1" dirty="0" smtClean="0"/>
              <a:t>Type 2 diabetes later in life.</a:t>
            </a:r>
            <a:r>
              <a:rPr lang="en-US" dirty="0" smtClean="0"/>
              <a:t> Babies of mothers who have gestational diabetes have a higher risk of developing obesity and type 2 diabetes later in life.</a:t>
            </a:r>
          </a:p>
          <a:p>
            <a:r>
              <a:rPr lang="en-US" b="1" dirty="0" smtClean="0"/>
              <a:t>Death.</a:t>
            </a:r>
            <a:r>
              <a:rPr lang="en-US" dirty="0" smtClean="0"/>
              <a:t> Untreated gestational diabetes can result in a baby's death either before or shortly after birth.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b="1" dirty="0" smtClean="0"/>
              <a:t>Complications in the mother</a:t>
            </a:r>
            <a:r>
              <a:rPr lang="en-US" dirty="0" smtClean="0"/>
              <a:t> also can occur as a result of gestational diabetes, including:</a:t>
            </a:r>
          </a:p>
          <a:p>
            <a:r>
              <a:rPr lang="en-US" b="1" dirty="0" smtClean="0"/>
              <a:t>Preeclampsia.</a:t>
            </a:r>
            <a:r>
              <a:rPr lang="en-US" dirty="0" smtClean="0"/>
              <a:t> This condition is characterized by high blood pressure, excess protein in the urine, and swelling in the legs and feet. Preeclampsia can lead to serious or even life-threatening complications for both mother and baby.</a:t>
            </a:r>
          </a:p>
          <a:p>
            <a:r>
              <a:rPr lang="en-US" b="1" dirty="0" smtClean="0"/>
              <a:t>Subsequent gestational diabetes.</a:t>
            </a:r>
            <a:r>
              <a:rPr lang="en-US" dirty="0" smtClean="0"/>
              <a:t> Once you've had gestational diabetes in one pregnancy, you're more likely to have it again with the next pregnancy. You're also more likely to develop diabetes — typically type 2 diabetes — as you get older.</a:t>
            </a:r>
          </a:p>
          <a:p>
            <a:endParaRPr lang="en-US"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sz="4800" b="1" u="sng" dirty="0"/>
              <a:t>Diagnosis</a:t>
            </a:r>
          </a:p>
          <a:p>
            <a:r>
              <a:rPr lang="en-US" sz="4800" b="1" dirty="0" smtClean="0"/>
              <a:t>Fasting</a:t>
            </a:r>
            <a:r>
              <a:rPr lang="en-US" sz="4800" dirty="0" smtClean="0"/>
              <a:t> </a:t>
            </a:r>
            <a:r>
              <a:rPr lang="en-US" sz="4800" b="1" dirty="0" smtClean="0"/>
              <a:t> plasma glucose test </a:t>
            </a:r>
          </a:p>
          <a:p>
            <a:r>
              <a:rPr lang="en-US" dirty="0" smtClean="0"/>
              <a:t>measures your blood glucose after you have gone at least 8 hours without eating. </a:t>
            </a:r>
          </a:p>
          <a:p>
            <a:r>
              <a:rPr lang="en-US" dirty="0" smtClean="0"/>
              <a:t>This test is used to detect diabetes or </a:t>
            </a:r>
            <a:r>
              <a:rPr lang="en-US" dirty="0" err="1" smtClean="0"/>
              <a:t>prediabetes</a:t>
            </a:r>
            <a:r>
              <a:rPr lang="en-US" dirty="0" smtClean="0"/>
              <a:t>.</a:t>
            </a:r>
          </a:p>
          <a:p>
            <a:r>
              <a:rPr lang="en-US" b="1" dirty="0" smtClean="0"/>
              <a:t>Fasting Plasma Glucose (FPG) Test</a:t>
            </a:r>
          </a:p>
          <a:p>
            <a:r>
              <a:rPr lang="en-US" dirty="0" smtClean="0"/>
              <a:t>The FPG is most reliable when done in the morning. If your fasting glucose level is 100 to 125 mg/dl, you have a form of </a:t>
            </a:r>
            <a:r>
              <a:rPr lang="en-US" dirty="0" err="1" smtClean="0"/>
              <a:t>prediabetes</a:t>
            </a:r>
            <a:r>
              <a:rPr lang="en-US" dirty="0" smtClean="0"/>
              <a:t> called impaired fasting glucose (IFG), meaning that you are more likely to develop type 2 diabetes but do not have it yet.</a:t>
            </a:r>
          </a:p>
          <a:p>
            <a:r>
              <a:rPr lang="en-US" dirty="0" smtClean="0"/>
              <a:t> A level of 126 mg/dl or above, confirmed by repeating the test on another day, means that you have diabetes.</a:t>
            </a:r>
          </a:p>
          <a:p>
            <a:endParaRPr lang="en-US" dirty="0" smtClean="0"/>
          </a:p>
          <a:p>
            <a:endParaRPr lang="en-US" dirty="0" smtClean="0"/>
          </a:p>
          <a:p>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4400" b="1" dirty="0" smtClean="0"/>
              <a:t>Oral glucose tolerance test </a:t>
            </a:r>
          </a:p>
          <a:p>
            <a:r>
              <a:rPr lang="en-US" dirty="0" smtClean="0"/>
              <a:t>measures your blood sugar after you have gone at least eight hours without eating and two hours after you drink a glucose-containing beverage. </a:t>
            </a:r>
          </a:p>
          <a:p>
            <a:r>
              <a:rPr lang="en-US" dirty="0" smtClean="0"/>
              <a:t>This test can be used to diagnose diabetes or </a:t>
            </a:r>
            <a:r>
              <a:rPr lang="en-US" dirty="0" err="1" smtClean="0"/>
              <a:t>prediabetes</a:t>
            </a:r>
            <a:r>
              <a:rPr lang="en-US" dirty="0" smtClean="0"/>
              <a:t>.</a:t>
            </a:r>
          </a:p>
          <a:p>
            <a:r>
              <a:rPr lang="en-US" b="1" dirty="0" smtClean="0"/>
              <a:t>Oral Glucose Tolerance Test (OGTT)</a:t>
            </a:r>
          </a:p>
          <a:p>
            <a:r>
              <a:rPr lang="en-US" dirty="0" smtClean="0"/>
              <a:t>Research has shown that the OGTT is more sensitive than the FPG test for diagnosing </a:t>
            </a:r>
            <a:r>
              <a:rPr lang="en-US" dirty="0" err="1" smtClean="0"/>
              <a:t>prediabetes</a:t>
            </a:r>
            <a:r>
              <a:rPr lang="en-US" dirty="0" smtClean="0"/>
              <a:t>, but it is less convenient to administer. </a:t>
            </a:r>
          </a:p>
          <a:p>
            <a:r>
              <a:rPr lang="en-US" dirty="0" smtClean="0"/>
              <a:t>The OGTT requires you to fast for at least eight hours before the test. </a:t>
            </a:r>
          </a:p>
          <a:p>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Your plasma glucose is measured immediately before and two hours after you drink a liquid containing 75 grams of glucose dissolved in water. </a:t>
            </a:r>
          </a:p>
          <a:p>
            <a:r>
              <a:rPr lang="en-US" dirty="0" smtClean="0"/>
              <a:t>If your blood sugar level is between 140 and 199 mg/dl 2 hours after drinking the liquid</a:t>
            </a:r>
          </a:p>
          <a:p>
            <a:r>
              <a:rPr lang="en-US" dirty="0" smtClean="0"/>
              <a:t>You have a form of </a:t>
            </a:r>
            <a:r>
              <a:rPr lang="en-US" dirty="0" err="1" smtClean="0"/>
              <a:t>prediabetes</a:t>
            </a:r>
            <a:r>
              <a:rPr lang="en-US" dirty="0" smtClean="0"/>
              <a:t> called impaired glucose tolerance or IGT, meaning that you are more likely to develop type 2 diabetes but do not have it yet.</a:t>
            </a:r>
          </a:p>
          <a:p>
            <a:r>
              <a:rPr lang="en-US" dirty="0" smtClean="0"/>
              <a:t> A two-hour glucose level of 200 mg/dl or above, confirmed by repeating the test on another day, means that you have diabetes.</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smtClean="0"/>
              <a:t>Gestational diabetes is also diagnosed based on plasma glucose values measured during the OGTT.</a:t>
            </a:r>
          </a:p>
          <a:p>
            <a:r>
              <a:rPr lang="en-US" dirty="0" smtClean="0"/>
              <a:t>Blood sugar levels are checked four times during the test.</a:t>
            </a:r>
          </a:p>
          <a:p>
            <a:r>
              <a:rPr lang="en-US" dirty="0" smtClean="0"/>
              <a:t> If your blood sugar levels are above normal at least twice during the test, you have gestational diabetes.</a:t>
            </a:r>
          </a:p>
          <a:p>
            <a:r>
              <a:rPr lang="en-US" dirty="0" smtClean="0"/>
              <a:t> </a:t>
            </a:r>
            <a:endParaRPr lang="en-US" dirty="0"/>
          </a:p>
        </p:txBody>
      </p:sp>
      <p:pic>
        <p:nvPicPr>
          <p:cNvPr id="4099" name="Picture 3"/>
          <p:cNvPicPr>
            <a:picLocks noChangeAspect="1" noChangeArrowheads="1"/>
          </p:cNvPicPr>
          <p:nvPr/>
        </p:nvPicPr>
        <p:blipFill>
          <a:blip r:embed="rId2"/>
          <a:srcRect/>
          <a:stretch>
            <a:fillRect/>
          </a:stretch>
        </p:blipFill>
        <p:spPr bwMode="auto">
          <a:xfrm>
            <a:off x="0" y="3581400"/>
            <a:ext cx="9144000" cy="32766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7086600"/>
          </a:xfrm>
        </p:spPr>
        <p:txBody>
          <a:bodyPr>
            <a:noAutofit/>
          </a:bodyPr>
          <a:lstStyle/>
          <a:p>
            <a:r>
              <a:rPr lang="en-US" sz="4800" b="1" dirty="0" smtClean="0"/>
              <a:t>Random plasma glucose test</a:t>
            </a:r>
            <a:r>
              <a:rPr lang="en-US" sz="4000" dirty="0" smtClean="0"/>
              <a:t>,</a:t>
            </a:r>
          </a:p>
          <a:p>
            <a:r>
              <a:rPr lang="en-US" sz="4000" dirty="0" smtClean="0"/>
              <a:t> your doctor checks your blood sugar without regard to when you ate your last meal. </a:t>
            </a:r>
          </a:p>
          <a:p>
            <a:r>
              <a:rPr lang="en-US" sz="4000" dirty="0" smtClean="0"/>
              <a:t>This test, along with an assessment of symptoms, is used to diagnose diabetes, but not </a:t>
            </a:r>
            <a:r>
              <a:rPr lang="en-US" sz="4000" dirty="0" err="1" smtClean="0"/>
              <a:t>prediabetes</a:t>
            </a:r>
            <a:r>
              <a:rPr lang="en-US" sz="4000" dirty="0" smtClean="0"/>
              <a:t>.</a:t>
            </a:r>
          </a:p>
          <a:p>
            <a:r>
              <a:rPr lang="en-US" sz="4000" dirty="0" smtClean="0"/>
              <a:t>Positive test results should be confirmed by repeating the fasting plasma glucose test or the oral glucose tolerance test on a different day. </a:t>
            </a:r>
          </a:p>
          <a:p>
            <a:pPr>
              <a:buNone/>
            </a:pPr>
            <a:endParaRPr lang="en-US" sz="4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4400" b="1" dirty="0" smtClean="0"/>
              <a:t>Random Plasma Glucose Test</a:t>
            </a:r>
          </a:p>
          <a:p>
            <a:r>
              <a:rPr lang="en-US" sz="4400" dirty="0" smtClean="0"/>
              <a:t>A random blood glucose level of 200 mg/dl or more, plus presence of the following symptoms, can mean that you have diabetes:</a:t>
            </a:r>
          </a:p>
          <a:p>
            <a:r>
              <a:rPr lang="en-US" sz="4400" dirty="0" smtClean="0"/>
              <a:t>Increased urination</a:t>
            </a:r>
          </a:p>
          <a:p>
            <a:r>
              <a:rPr lang="en-US" sz="4400" dirty="0" smtClean="0"/>
              <a:t>Increased thirst</a:t>
            </a:r>
          </a:p>
          <a:p>
            <a:r>
              <a:rPr lang="en-US" sz="4400" dirty="0" smtClean="0"/>
              <a:t>Unexplained weight loss</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sz="4000" b="1" dirty="0" err="1" smtClean="0"/>
              <a:t>Glycated</a:t>
            </a:r>
            <a:r>
              <a:rPr lang="en-US" sz="4000" b="1" dirty="0" smtClean="0"/>
              <a:t> hemoglobin test (A1C) </a:t>
            </a:r>
          </a:p>
          <a:p>
            <a:r>
              <a:rPr lang="en-US" dirty="0" smtClean="0"/>
              <a:t>This blood test which doesn’t require fasting ,indicates your average blood sugar level for the past two to three months .</a:t>
            </a:r>
          </a:p>
          <a:p>
            <a:r>
              <a:rPr lang="en-US" dirty="0" smtClean="0"/>
              <a:t> It measures the percentage of blood sugar attached to hemoglobin .</a:t>
            </a:r>
          </a:p>
          <a:p>
            <a:r>
              <a:rPr lang="en-US" dirty="0" smtClean="0"/>
              <a:t>The higher your blood sugar level , the more hemoglobin you will have with sugar attached .</a:t>
            </a:r>
          </a:p>
          <a:p>
            <a:r>
              <a:rPr lang="en-US" dirty="0" smtClean="0"/>
              <a:t>An A1C level of 6.5 % or higher on two separate test indicate that you have diabetes.</a:t>
            </a:r>
          </a:p>
          <a:p>
            <a:r>
              <a:rPr lang="en-US" dirty="0" smtClean="0"/>
              <a:t>An A1C between 5.7 and 6.4 % indicates </a:t>
            </a:r>
            <a:r>
              <a:rPr lang="en-US" dirty="0" err="1" smtClean="0"/>
              <a:t>prediabetes</a:t>
            </a:r>
            <a:r>
              <a:rPr lang="en-US" dirty="0" smtClean="0"/>
              <a:t>.</a:t>
            </a:r>
          </a:p>
          <a:p>
            <a:r>
              <a:rPr lang="en-US" dirty="0" smtClean="0"/>
              <a:t>Below 5.7 % is considered normal</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4800" b="1" dirty="0" err="1" smtClean="0"/>
              <a:t>Ketonuria</a:t>
            </a:r>
            <a:endParaRPr lang="en-US" sz="4800" b="1" dirty="0" smtClean="0"/>
          </a:p>
          <a:p>
            <a:r>
              <a:rPr lang="en-US" dirty="0" smtClean="0"/>
              <a:t>High amounts of </a:t>
            </a:r>
            <a:r>
              <a:rPr lang="en-US" dirty="0" err="1" smtClean="0"/>
              <a:t>ketone</a:t>
            </a:r>
            <a:r>
              <a:rPr lang="en-US" dirty="0" smtClean="0"/>
              <a:t> bodies excreted can be detected in the urine by </a:t>
            </a:r>
            <a:r>
              <a:rPr lang="en-US" dirty="0" err="1" smtClean="0"/>
              <a:t>Nitroprusside</a:t>
            </a:r>
            <a:r>
              <a:rPr lang="en-US" dirty="0" smtClean="0"/>
              <a:t> reaction which is carried out using </a:t>
            </a:r>
            <a:r>
              <a:rPr lang="en-US" dirty="0" err="1" smtClean="0"/>
              <a:t>Acetest</a:t>
            </a:r>
            <a:r>
              <a:rPr lang="en-US" dirty="0" smtClean="0"/>
              <a:t> tablets or </a:t>
            </a:r>
            <a:r>
              <a:rPr lang="en-US" dirty="0" err="1" smtClean="0"/>
              <a:t>Ketostix</a:t>
            </a:r>
            <a:r>
              <a:rPr lang="en-US" dirty="0" smtClean="0"/>
              <a:t>  paper sticks </a:t>
            </a:r>
          </a:p>
          <a:p>
            <a:r>
              <a:rPr lang="en-US" dirty="0" smtClean="0"/>
              <a:t>If both </a:t>
            </a:r>
            <a:r>
              <a:rPr lang="en-US" dirty="0" err="1" smtClean="0"/>
              <a:t>ketonuria</a:t>
            </a:r>
            <a:r>
              <a:rPr lang="en-US" dirty="0" smtClean="0"/>
              <a:t> and </a:t>
            </a:r>
            <a:r>
              <a:rPr lang="en-US" dirty="0" err="1" smtClean="0"/>
              <a:t>glycosuria</a:t>
            </a:r>
            <a:r>
              <a:rPr lang="en-US" dirty="0" smtClean="0"/>
              <a:t> are found the diagnosis of diabetes is certain.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4000" dirty="0" smtClean="0"/>
              <a:t>When first diagnosed with diabetes, your doctor may suggest a zinc transporter 8 autoantibody (ZnT8Ab) test.</a:t>
            </a:r>
          </a:p>
          <a:p>
            <a:r>
              <a:rPr lang="en-US" sz="4000" dirty="0" smtClean="0"/>
              <a:t> This blood test -- along with other information and test results -- can help determine if a person has type 1 diabetes and not another type. </a:t>
            </a:r>
          </a:p>
          <a:p>
            <a:r>
              <a:rPr lang="en-US" sz="4000" dirty="0" smtClean="0"/>
              <a:t>The goal of having the ZnT8Ab test is a prompt and accurate diagnosis and that can lead to timely treatment.</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r>
              <a:rPr lang="en-US" sz="5400" b="1" dirty="0"/>
              <a:t>Treatment</a:t>
            </a:r>
          </a:p>
          <a:p>
            <a:r>
              <a:rPr lang="en-US" sz="5400" b="1" dirty="0" smtClean="0"/>
              <a:t>Exercise</a:t>
            </a:r>
            <a:endParaRPr lang="en-US" sz="5400" b="1" dirty="0" smtClean="0"/>
          </a:p>
          <a:p>
            <a:r>
              <a:rPr lang="en-US" dirty="0" smtClean="0"/>
              <a:t>Regular exercise is necessary for the management of diabetes .</a:t>
            </a:r>
          </a:p>
          <a:p>
            <a:r>
              <a:rPr lang="en-US" dirty="0" smtClean="0"/>
              <a:t>It lowers or eliminates the need for insulin and drugs.</a:t>
            </a:r>
          </a:p>
          <a:p>
            <a:r>
              <a:rPr lang="en-US" dirty="0" smtClean="0"/>
              <a:t>Decreases insulin resistance</a:t>
            </a:r>
          </a:p>
          <a:p>
            <a:r>
              <a:rPr lang="en-US" dirty="0" smtClean="0"/>
              <a:t>Helps in management of weight</a:t>
            </a:r>
          </a:p>
          <a:p>
            <a:r>
              <a:rPr lang="en-US" dirty="0" smtClean="0"/>
              <a:t>Lowers triglyceride and increases the HDL levels</a:t>
            </a:r>
          </a:p>
          <a:p>
            <a:r>
              <a:rPr lang="en-US" dirty="0" smtClean="0"/>
              <a:t>Improves circulation through out the body</a:t>
            </a:r>
          </a:p>
          <a:p>
            <a:r>
              <a:rPr lang="en-US" dirty="0" smtClean="0"/>
              <a:t>Reduces stress </a:t>
            </a:r>
          </a:p>
          <a:p>
            <a:r>
              <a:rPr lang="en-US" dirty="0" smtClean="0"/>
              <a:t>Reduces high blood pressure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629400"/>
          </a:xfrm>
        </p:spPr>
        <p:txBody>
          <a:bodyPr>
            <a:normAutofit/>
          </a:bodyPr>
          <a:lstStyle/>
          <a:p>
            <a:r>
              <a:rPr lang="en-US" dirty="0" smtClean="0"/>
              <a:t>Each patient must follow a systematic pattern and perform these exercise under proper guidance.</a:t>
            </a:r>
          </a:p>
          <a:p>
            <a:r>
              <a:rPr lang="en-US" dirty="0" smtClean="0"/>
              <a:t>As they may lead to </a:t>
            </a:r>
            <a:r>
              <a:rPr lang="en-US" dirty="0" err="1" smtClean="0"/>
              <a:t>hypoglycaemic</a:t>
            </a:r>
            <a:r>
              <a:rPr lang="en-US" dirty="0" smtClean="0"/>
              <a:t> reaction.</a:t>
            </a:r>
          </a:p>
          <a:p>
            <a:r>
              <a:rPr lang="en-US" dirty="0" smtClean="0"/>
              <a:t>Diet and drug dosage must be altered according to the exercise performed.</a:t>
            </a:r>
          </a:p>
          <a:p>
            <a:r>
              <a:rPr lang="en-US" dirty="0" smtClean="0"/>
              <a:t>Moderate intensity exercise a diabetic can do include  half an hour of brisk walking , jogging , cycling </a:t>
            </a:r>
            <a:r>
              <a:rPr lang="en-US" dirty="0" err="1" smtClean="0"/>
              <a:t>leasurely</a:t>
            </a:r>
            <a:r>
              <a:rPr lang="en-US" dirty="0" smtClean="0"/>
              <a:t> , playing tennis , swimming ,gardening and golfing</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r>
              <a:rPr lang="en-US" sz="4800" b="1" dirty="0" smtClean="0"/>
              <a:t>Insulin and diet.</a:t>
            </a:r>
          </a:p>
          <a:p>
            <a:r>
              <a:rPr lang="en-US" dirty="0" smtClean="0"/>
              <a:t> People with type 1 diabetes need insulin therapy to survive. </a:t>
            </a:r>
          </a:p>
          <a:p>
            <a:r>
              <a:rPr lang="en-US" dirty="0" smtClean="0"/>
              <a:t>Many people with type 2 diabetes or gestational diabetes also need insulin therapy.</a:t>
            </a:r>
          </a:p>
          <a:p>
            <a:r>
              <a:rPr lang="en-US" dirty="0" smtClean="0"/>
              <a:t>Many types of insulin are available, including rapid-acting insulin, long-acting insulin and intermediate options. </a:t>
            </a:r>
          </a:p>
          <a:p>
            <a:r>
              <a:rPr lang="en-US" dirty="0" smtClean="0"/>
              <a:t>Depending on your needs, your doctor may prescribe a mixture of insulin types to use throughout the day and night.</a:t>
            </a:r>
          </a:p>
          <a:p>
            <a:r>
              <a:rPr lang="en-US" dirty="0" smtClean="0"/>
              <a:t>Insulin can't be taken orally to lower blood sugar because stomach enzymes interfere with insulin's action. </a:t>
            </a:r>
          </a:p>
          <a:p>
            <a:r>
              <a:rPr lang="en-US" dirty="0" smtClean="0"/>
              <a:t>Often insulin is injected using a fine needle and syringe or an insulin pen a device that looks like a large ink pen.</a:t>
            </a:r>
          </a:p>
          <a:p>
            <a:pPr>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7" name="Picture 3"/>
          <p:cNvPicPr>
            <a:picLocks noChangeAspect="1" noChangeArrowheads="1"/>
          </p:cNvPicPr>
          <p:nvPr/>
        </p:nvPicPr>
        <p:blipFill>
          <a:blip r:embed="rId2"/>
          <a:srcRect/>
          <a:stretch>
            <a:fillRect/>
          </a:stretch>
        </p:blipFill>
        <p:spPr bwMode="auto">
          <a:xfrm>
            <a:off x="4495800" y="0"/>
            <a:ext cx="4648200" cy="6858000"/>
          </a:xfrm>
          <a:prstGeom prst="rect">
            <a:avLst/>
          </a:prstGeom>
          <a:noFill/>
          <a:ln w="9525">
            <a:noFill/>
            <a:miter lim="800000"/>
            <a:headEnd/>
            <a:tailEnd/>
          </a:ln>
          <a:effectLst/>
        </p:spPr>
      </p:pic>
      <p:pic>
        <p:nvPicPr>
          <p:cNvPr id="4098" name="Picture 2"/>
          <p:cNvPicPr>
            <a:picLocks noGrp="1" noChangeAspect="1" noChangeArrowheads="1"/>
          </p:cNvPicPr>
          <p:nvPr>
            <p:ph idx="1"/>
          </p:nvPr>
        </p:nvPicPr>
        <p:blipFill>
          <a:blip r:embed="rId3"/>
          <a:srcRect/>
          <a:stretch>
            <a:fillRect/>
          </a:stretch>
        </p:blipFill>
        <p:spPr bwMode="auto">
          <a:xfrm>
            <a:off x="0" y="228600"/>
            <a:ext cx="9144000" cy="662939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r>
              <a:rPr lang="en-US" sz="4400" b="1" dirty="0" smtClean="0"/>
              <a:t>Type I DM</a:t>
            </a:r>
            <a:r>
              <a:rPr lang="en-US" sz="4400" dirty="0" smtClean="0"/>
              <a:t>, also known as </a:t>
            </a:r>
            <a:r>
              <a:rPr lang="en-US" sz="4400" b="1" dirty="0" smtClean="0"/>
              <a:t>JUVENILE ONSET DIABETES .</a:t>
            </a:r>
          </a:p>
          <a:p>
            <a:r>
              <a:rPr lang="en-US" sz="4400" dirty="0" smtClean="0"/>
              <a:t>It is </a:t>
            </a:r>
            <a:r>
              <a:rPr lang="en-US" sz="4400" b="1" dirty="0" smtClean="0"/>
              <a:t>Insulin dependent diabetes</a:t>
            </a:r>
            <a:r>
              <a:rPr lang="en-US" sz="4400" dirty="0" smtClean="0"/>
              <a:t>.</a:t>
            </a:r>
          </a:p>
          <a:p>
            <a:r>
              <a:rPr lang="en-US" sz="4400" dirty="0" smtClean="0"/>
              <a:t>The pancreas are </a:t>
            </a:r>
            <a:r>
              <a:rPr lang="en-US" sz="4400" dirty="0" err="1" smtClean="0"/>
              <a:t>unble</a:t>
            </a:r>
            <a:r>
              <a:rPr lang="en-US" sz="4400" dirty="0" smtClean="0"/>
              <a:t> to produce adequate amount of insulin.</a:t>
            </a:r>
          </a:p>
          <a:p>
            <a:r>
              <a:rPr lang="en-US" sz="4400" dirty="0" smtClean="0"/>
              <a:t>May be due to viral infection or autoimmune disorder.</a:t>
            </a:r>
          </a:p>
          <a:p>
            <a:r>
              <a:rPr lang="en-US" sz="4400" dirty="0" smtClean="0"/>
              <a:t>Acidosis is fairly common.</a:t>
            </a:r>
          </a:p>
          <a:p>
            <a:r>
              <a:rPr lang="en-US" sz="4400" dirty="0" smtClean="0"/>
              <a:t>In adults there is slower onset of the disease which is referred to as Latent Auto Immune Diabetes Of Adults(LADA)</a:t>
            </a:r>
          </a:p>
          <a:p>
            <a:pPr>
              <a:buNone/>
            </a:pPr>
            <a:endParaRPr lang="en-US" sz="4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In a healthy  person insulin secretion matches the food intake where as in a type 1 diabetic patient the food intake has to be matched to the insulin intake.</a:t>
            </a:r>
          </a:p>
          <a:p>
            <a:r>
              <a:rPr lang="en-US" b="1" dirty="0" smtClean="0"/>
              <a:t>Type of Insulin and their action</a:t>
            </a:r>
          </a:p>
          <a:p>
            <a:r>
              <a:rPr lang="en-US" b="1" dirty="0" smtClean="0"/>
              <a:t>Rapid-acting insulin</a:t>
            </a:r>
            <a:r>
              <a:rPr lang="en-US" dirty="0" smtClean="0"/>
              <a:t> : The effect on the blood glucose level can be detected in about an hour peaks at 4-6hours and can last about 12 -16 hours</a:t>
            </a:r>
          </a:p>
          <a:p>
            <a:r>
              <a:rPr lang="en-US" b="1" dirty="0" smtClean="0"/>
              <a:t>Intermediate-acting insulin</a:t>
            </a:r>
            <a:r>
              <a:rPr lang="en-US" dirty="0" smtClean="0"/>
              <a:t>: The effect is detected in about 2 hours peak at about 11 hours and can last about 22-29 hours</a:t>
            </a:r>
          </a:p>
          <a:p>
            <a:r>
              <a:rPr lang="en-US" b="1" dirty="0" smtClean="0"/>
              <a:t>Long-acting insulin</a:t>
            </a:r>
            <a:r>
              <a:rPr lang="en-US" dirty="0" smtClean="0"/>
              <a:t>: The effect on the blood glucose level can be detected in about 4 to 8 hours peaks at 14 to 20 hours and can last about 24 to 36 hours.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r>
              <a:rPr lang="en-US" dirty="0" smtClean="0"/>
              <a:t>An emerging treatment approach,  is closed loop insulin delivery, also known as the artificial pancreas. It links a continuous glucose monitor to an insulin pump, and automatically delivers the correct amount of insulin when needed.</a:t>
            </a:r>
          </a:p>
          <a:p>
            <a:r>
              <a:rPr lang="en-US" dirty="0" smtClean="0"/>
              <a:t>There are a number of versions of the artificial pancreas, and clinical trials have had encouraging results. More research needs to be done before a fully functional artificial pancreas receives regulatory approval.</a:t>
            </a:r>
          </a:p>
          <a:p>
            <a:r>
              <a:rPr lang="en-US" dirty="0" smtClean="0"/>
              <a:t>However, progress has been made toward an artificial pancreas. In 2016, an insulin pump combined with a continuous glucose monitor and a computer algorithm was approved by the Food and Drug Administration.</a:t>
            </a:r>
          </a:p>
          <a:p>
            <a:r>
              <a:rPr lang="en-US" dirty="0" smtClean="0"/>
              <a:t>However, the user still needs to tell the machine how many carbohydrates will be eaten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b="1" dirty="0" err="1" smtClean="0"/>
              <a:t>Hypoglycaemic</a:t>
            </a:r>
            <a:r>
              <a:rPr lang="en-US" b="1" dirty="0" smtClean="0"/>
              <a:t> drugs.</a:t>
            </a:r>
          </a:p>
          <a:p>
            <a:r>
              <a:rPr lang="en-US" dirty="0" smtClean="0"/>
              <a:t> Sometimes other oral or injected medications are prescribed as well.</a:t>
            </a:r>
          </a:p>
          <a:p>
            <a:r>
              <a:rPr lang="en-US" dirty="0" smtClean="0"/>
              <a:t> Some diabetes medications stimulate your pancreas to produce and release more insulin.</a:t>
            </a:r>
          </a:p>
          <a:p>
            <a:r>
              <a:rPr lang="en-US" dirty="0" smtClean="0"/>
              <a:t>Others inhibit the production and release of glucose from your liver, which means you need less insulin to transport sugar into your cells.</a:t>
            </a:r>
          </a:p>
          <a:p>
            <a:r>
              <a:rPr lang="en-US" dirty="0" smtClean="0"/>
              <a:t>Still others block the action of stomach or intestinal enzymes that break down carbohydrates or make your tissues more sensitive to insulin. </a:t>
            </a:r>
          </a:p>
          <a:p>
            <a:r>
              <a:rPr lang="en-US" dirty="0" err="1" smtClean="0"/>
              <a:t>Metformin</a:t>
            </a:r>
            <a:r>
              <a:rPr lang="en-US" dirty="0" smtClean="0"/>
              <a:t> (</a:t>
            </a:r>
            <a:r>
              <a:rPr lang="en-US" dirty="0" err="1" smtClean="0"/>
              <a:t>Glucophage</a:t>
            </a:r>
            <a:r>
              <a:rPr lang="en-US" dirty="0" smtClean="0"/>
              <a:t>, </a:t>
            </a:r>
            <a:r>
              <a:rPr lang="en-US" dirty="0" err="1" smtClean="0"/>
              <a:t>Glumetza</a:t>
            </a:r>
            <a:r>
              <a:rPr lang="en-US" dirty="0" smtClean="0"/>
              <a:t>, others) is generally the first medication prescribed for type 2 diabetes.</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sz="3600" b="1" dirty="0"/>
              <a:t>Dietary Management</a:t>
            </a:r>
          </a:p>
          <a:p>
            <a:r>
              <a:rPr lang="en-US" sz="3600" dirty="0" smtClean="0"/>
              <a:t>Nutrition </a:t>
            </a:r>
            <a:r>
              <a:rPr lang="en-US" sz="3600" dirty="0" smtClean="0"/>
              <a:t>and physical activity are important parts of a healthy lifestyle when a person has diabetes.</a:t>
            </a:r>
          </a:p>
          <a:p>
            <a:pPr>
              <a:buNone/>
            </a:pPr>
            <a:r>
              <a:rPr lang="en-US" sz="3600" dirty="0" smtClean="0"/>
              <a:t>•Along with other benefits, following a healthy meal plan and being active can help him keep his blood sugar under control. </a:t>
            </a:r>
          </a:p>
          <a:p>
            <a:r>
              <a:rPr lang="en-US" sz="3600" dirty="0" smtClean="0"/>
              <a:t>A diabetic diet need not be a complete deviation from the normal diet.</a:t>
            </a:r>
          </a:p>
          <a:p>
            <a:r>
              <a:rPr lang="en-US" sz="3600" dirty="0" smtClean="0"/>
              <a:t> Portion control and balance of nutrients consumed at regular intervals is the basis of glucose control</a:t>
            </a:r>
          </a:p>
          <a:p>
            <a:pPr>
              <a:buNone/>
            </a:pPr>
            <a:endParaRPr lang="en-US" sz="3600" dirty="0" smtClean="0"/>
          </a:p>
          <a:p>
            <a:pPr>
              <a:buNone/>
            </a:pPr>
            <a:endParaRPr lang="en-US"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4000" dirty="0" smtClean="0"/>
              <a:t>No single meal plan or eating pattern works for everyone with diabetes. </a:t>
            </a:r>
          </a:p>
          <a:p>
            <a:r>
              <a:rPr lang="en-US" sz="4000" dirty="0" smtClean="0"/>
              <a:t>The nutrients have to be tailored according to individual need depending on Age , sex, weight , height , physical activity and physiological need of the patient.</a:t>
            </a:r>
          </a:p>
          <a:p>
            <a:r>
              <a:rPr lang="en-US" sz="4000" dirty="0" smtClean="0"/>
              <a:t>To manage the blood glucose, the patient needs to balance what he eats and drinks with physical activity and medication</a:t>
            </a:r>
          </a:p>
          <a:p>
            <a:pPr>
              <a:buNone/>
            </a:pPr>
            <a:endParaRPr lang="en-US" sz="4000" dirty="0" smtClean="0"/>
          </a:p>
          <a:p>
            <a:endParaRPr lang="en-US" sz="4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fontScale="92500" lnSpcReduction="10000"/>
          </a:bodyPr>
          <a:lstStyle/>
          <a:p>
            <a:r>
              <a:rPr lang="en-US" sz="4200" b="1" dirty="0" smtClean="0"/>
              <a:t>Energy</a:t>
            </a:r>
          </a:p>
          <a:p>
            <a:r>
              <a:rPr lang="en-US" dirty="0" smtClean="0"/>
              <a:t> Based on the nature of physical activity , body weight and dietary history the total daily requirements of calories are calculated.</a:t>
            </a:r>
            <a:endParaRPr lang="en-US" b="1" dirty="0" smtClean="0"/>
          </a:p>
          <a:p>
            <a:pPr>
              <a:buFont typeface="Wingdings" pitchFamily="2" charset="2"/>
              <a:buChar char="Ø"/>
            </a:pPr>
            <a:r>
              <a:rPr lang="en-US" dirty="0" smtClean="0"/>
              <a:t>    A diabetic should achieve and maintain desirable body weight ,10% below IBW should be maintained.</a:t>
            </a:r>
          </a:p>
          <a:p>
            <a:pPr>
              <a:buFont typeface="Wingdings" pitchFamily="2" charset="2"/>
              <a:buChar char="Ø"/>
            </a:pPr>
            <a:r>
              <a:rPr lang="en-US" dirty="0" smtClean="0"/>
              <a:t>    To attain this goal ,calorie intake is regulated</a:t>
            </a:r>
          </a:p>
          <a:p>
            <a:pPr>
              <a:buFont typeface="Wingdings" pitchFamily="2" charset="2"/>
              <a:buChar char="Ø"/>
            </a:pPr>
            <a:r>
              <a:rPr lang="en-US" dirty="0" smtClean="0"/>
              <a:t>    After the desirable body weight is determined , calorie requirement is estimated as follows</a:t>
            </a:r>
          </a:p>
          <a:p>
            <a:pPr>
              <a:buFont typeface="Courier New" pitchFamily="49" charset="0"/>
              <a:buChar char="o"/>
            </a:pPr>
            <a:r>
              <a:rPr lang="en-US" dirty="0" smtClean="0"/>
              <a:t>Overweight diabetic ; 20-25 kcal /kg body weight /day</a:t>
            </a:r>
          </a:p>
          <a:p>
            <a:pPr>
              <a:buFont typeface="Courier New" pitchFamily="49" charset="0"/>
              <a:buChar char="o"/>
            </a:pPr>
            <a:r>
              <a:rPr lang="en-US" dirty="0" smtClean="0"/>
              <a:t>Ideal weight diabetic; 30-35 kcal/kg body weight /day</a:t>
            </a:r>
          </a:p>
          <a:p>
            <a:pPr>
              <a:buFont typeface="Courier New" pitchFamily="49" charset="0"/>
              <a:buChar char="o"/>
            </a:pPr>
            <a:r>
              <a:rPr lang="en-US" dirty="0" smtClean="0"/>
              <a:t>Under weight diabetic;40-45 kcal/kg body weight/day</a:t>
            </a:r>
          </a:p>
          <a:p>
            <a:pPr>
              <a:buFont typeface="Courier New" pitchFamily="49" charset="0"/>
              <a:buChar char="o"/>
            </a:pPr>
            <a:r>
              <a:rPr lang="en-US" dirty="0" smtClean="0"/>
              <a:t>In persons above 50 years 10% less calorie for each decade.</a:t>
            </a:r>
          </a:p>
          <a:p>
            <a:pPr>
              <a:buNone/>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Font typeface="Wingdings" pitchFamily="2" charset="2"/>
              <a:buChar char="Ø"/>
            </a:pPr>
            <a:r>
              <a:rPr lang="en-US" dirty="0" smtClean="0"/>
              <a:t>Children need greater energy requirement than adults for their growth and development.</a:t>
            </a:r>
          </a:p>
          <a:p>
            <a:pPr>
              <a:buNone/>
            </a:pPr>
            <a:r>
              <a:rPr lang="en-US" dirty="0" smtClean="0"/>
              <a:t>     Calorie requirement for children are</a:t>
            </a:r>
          </a:p>
          <a:p>
            <a:pPr>
              <a:buFont typeface="Courier New" pitchFamily="49" charset="0"/>
              <a:buChar char="o"/>
            </a:pPr>
            <a:r>
              <a:rPr lang="en-US" dirty="0" smtClean="0"/>
              <a:t>     1000 basal calories + 125 calories for boys for every year</a:t>
            </a:r>
          </a:p>
          <a:p>
            <a:pPr>
              <a:buFont typeface="Courier New" pitchFamily="49" charset="0"/>
              <a:buChar char="o"/>
            </a:pPr>
            <a:r>
              <a:rPr lang="en-US" dirty="0" smtClean="0"/>
              <a:t>     1000 basal calories + 100 calories for girls for every year</a:t>
            </a:r>
          </a:p>
          <a:p>
            <a:pPr>
              <a:buFont typeface="Courier New" pitchFamily="49" charset="0"/>
              <a:buChar char="o"/>
            </a:pPr>
            <a:r>
              <a:rPr lang="en-US" dirty="0" smtClean="0"/>
              <a:t>Example –A 10 yr old boy requires 1000+ 125x10=2250 kcal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448800" cy="6858000"/>
          </a:xfrm>
        </p:spPr>
        <p:txBody>
          <a:bodyPr>
            <a:normAutofit fontScale="92500" lnSpcReduction="10000"/>
          </a:bodyPr>
          <a:lstStyle/>
          <a:p>
            <a:r>
              <a:rPr lang="en-US" b="1" dirty="0" smtClean="0"/>
              <a:t>Carbohydrates</a:t>
            </a:r>
          </a:p>
          <a:p>
            <a:r>
              <a:rPr lang="en-US" b="1" dirty="0" smtClean="0"/>
              <a:t>CHO </a:t>
            </a:r>
            <a:r>
              <a:rPr lang="en-US" dirty="0" smtClean="0"/>
              <a:t>is maintained to 45-60% of total calories</a:t>
            </a:r>
          </a:p>
          <a:p>
            <a:r>
              <a:rPr lang="en-US" dirty="0" smtClean="0"/>
              <a:t>Minimum amt of CHO – 130g to prevent ketosis</a:t>
            </a:r>
          </a:p>
          <a:p>
            <a:r>
              <a:rPr lang="en-US" dirty="0" smtClean="0"/>
              <a:t>Carbohydrates should be in form of polysaccharides such as whole grains.</a:t>
            </a:r>
          </a:p>
          <a:p>
            <a:r>
              <a:rPr lang="en-US" dirty="0" smtClean="0"/>
              <a:t>Avoid mono and disaccharides like sweets , chocolates and  sweet juices .</a:t>
            </a:r>
          </a:p>
          <a:p>
            <a:r>
              <a:rPr lang="en-US" b="1" dirty="0" smtClean="0"/>
              <a:t>Protein</a:t>
            </a:r>
          </a:p>
          <a:p>
            <a:pPr>
              <a:buFont typeface="Wingdings" pitchFamily="2" charset="2"/>
              <a:buChar char="Ø"/>
            </a:pPr>
            <a:r>
              <a:rPr lang="en-US" dirty="0" smtClean="0"/>
              <a:t>The normal RDA for protein is 10-35% of total calories .</a:t>
            </a:r>
          </a:p>
          <a:p>
            <a:pPr>
              <a:buFont typeface="Wingdings" pitchFamily="2" charset="2"/>
              <a:buChar char="Ø"/>
            </a:pPr>
            <a:r>
              <a:rPr lang="en-US" dirty="0" smtClean="0"/>
              <a:t>In Type1 Diabetic children 1-1.5 g / kg body weight is recommended.</a:t>
            </a:r>
          </a:p>
          <a:p>
            <a:pPr>
              <a:buFont typeface="Wingdings" pitchFamily="2" charset="2"/>
              <a:buChar char="Ø"/>
            </a:pPr>
            <a:r>
              <a:rPr lang="en-US" dirty="0" smtClean="0"/>
              <a:t>High protein intake helps in increased insulin production and promotes satiety.</a:t>
            </a:r>
          </a:p>
          <a:p>
            <a:pPr>
              <a:buFont typeface="Wingdings" pitchFamily="2" charset="2"/>
              <a:buChar char="Ø"/>
            </a:pPr>
            <a:r>
              <a:rPr lang="en-US" dirty="0" smtClean="0"/>
              <a:t>It supplies essential amino acids for tissue repair. </a:t>
            </a:r>
          </a:p>
          <a:p>
            <a:pPr>
              <a:buNone/>
            </a:pPr>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flipH="1" flipV="1">
            <a:off x="11277598" y="969336"/>
            <a:ext cx="89169" cy="9746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6000" b="1" dirty="0" smtClean="0"/>
              <a:t>Types of Diabetes Mellitus</a:t>
            </a:r>
            <a:endParaRPr lang="en-US" sz="6000" b="1" dirty="0"/>
          </a:p>
        </p:txBody>
      </p:sp>
      <p:pic>
        <p:nvPicPr>
          <p:cNvPr id="2051" name="Picture 3"/>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r>
              <a:rPr lang="en-US" b="1" dirty="0" smtClean="0"/>
              <a:t>Fats</a:t>
            </a:r>
          </a:p>
          <a:p>
            <a:pPr>
              <a:buFont typeface="Wingdings" pitchFamily="2" charset="2"/>
              <a:buChar char="Ø"/>
            </a:pPr>
            <a:r>
              <a:rPr lang="en-US" dirty="0" smtClean="0"/>
              <a:t>Total fat intake is 15-25% of the day’s energy intake </a:t>
            </a:r>
          </a:p>
          <a:p>
            <a:pPr>
              <a:buFont typeface="Wingdings" pitchFamily="2" charset="2"/>
              <a:buChar char="Ø"/>
            </a:pPr>
            <a:r>
              <a:rPr lang="en-US" dirty="0" smtClean="0"/>
              <a:t>Low fat diet increases insulin binding .</a:t>
            </a:r>
          </a:p>
          <a:p>
            <a:pPr>
              <a:buFont typeface="Wingdings" pitchFamily="2" charset="2"/>
              <a:buChar char="Ø"/>
            </a:pPr>
            <a:r>
              <a:rPr lang="en-US" dirty="0" smtClean="0"/>
              <a:t>Reduces LDL and VLDL , hence reducing the risk of Atherosclerosis.</a:t>
            </a:r>
          </a:p>
          <a:p>
            <a:pPr>
              <a:buFont typeface="Wingdings" pitchFamily="2" charset="2"/>
              <a:buChar char="Ø"/>
            </a:pPr>
            <a:r>
              <a:rPr lang="en-US" dirty="0" smtClean="0"/>
              <a:t>Blend of oils are preferred than a single oil, Include polyunsaturated and monounsaturated oils.</a:t>
            </a:r>
          </a:p>
          <a:p>
            <a:pPr>
              <a:buFont typeface="Wingdings" pitchFamily="2" charset="2"/>
              <a:buChar char="Ø"/>
            </a:pPr>
            <a:r>
              <a:rPr lang="en-US" dirty="0" smtClean="0"/>
              <a:t>Avoid saturated and trans fat</a:t>
            </a:r>
          </a:p>
          <a:p>
            <a:pPr>
              <a:buFont typeface="Wingdings" pitchFamily="2" charset="2"/>
              <a:buChar char="Ø"/>
            </a:pPr>
            <a:r>
              <a:rPr lang="en-US" dirty="0" smtClean="0"/>
              <a:t>Daily intake of cholesterol should be limited to 300mg or less.</a:t>
            </a:r>
          </a:p>
          <a:p>
            <a:r>
              <a:rPr lang="en-US" b="1" dirty="0" smtClean="0"/>
              <a:t>Vitamin and Minerals</a:t>
            </a:r>
          </a:p>
          <a:p>
            <a:pPr>
              <a:buNone/>
            </a:pPr>
            <a:r>
              <a:rPr lang="en-US" dirty="0" smtClean="0"/>
              <a:t>  Supplementations  are recommended depending on the need.</a:t>
            </a:r>
          </a:p>
          <a:p>
            <a:r>
              <a:rPr lang="en-US" b="1" dirty="0" smtClean="0"/>
              <a:t>Sodium</a:t>
            </a:r>
          </a:p>
          <a:p>
            <a:pPr>
              <a:buNone/>
            </a:pPr>
            <a:r>
              <a:rPr lang="en-US" dirty="0" smtClean="0"/>
              <a:t>   The daily intake of sodium is restricted to 3000mg per day ,especially for patients having hypertension, nephropathy and heart failure.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buNone/>
            </a:pPr>
            <a:r>
              <a:rPr lang="en-US" b="1" dirty="0" smtClean="0"/>
              <a:t>Dietary guidelines for a diabetic patient</a:t>
            </a:r>
          </a:p>
          <a:p>
            <a:pPr>
              <a:buFont typeface="Wingdings" pitchFamily="2" charset="2"/>
              <a:buChar char="Ø"/>
            </a:pPr>
            <a:r>
              <a:rPr lang="en-US" dirty="0" smtClean="0"/>
              <a:t>Include 3 main meals with in between smaller snacks.</a:t>
            </a:r>
          </a:p>
          <a:p>
            <a:pPr>
              <a:buFont typeface="Wingdings" pitchFamily="2" charset="2"/>
              <a:buChar char="Ø"/>
            </a:pPr>
            <a:r>
              <a:rPr lang="en-US" dirty="0" smtClean="0"/>
              <a:t>Avoid junk foods</a:t>
            </a:r>
          </a:p>
          <a:p>
            <a:pPr>
              <a:buFont typeface="Wingdings" pitchFamily="2" charset="2"/>
              <a:buChar char="Ø"/>
            </a:pPr>
            <a:r>
              <a:rPr lang="en-US" dirty="0" smtClean="0"/>
              <a:t>Follow the food exchange list to avoid monotony and to provide </a:t>
            </a:r>
            <a:r>
              <a:rPr lang="en-US" dirty="0" err="1" smtClean="0"/>
              <a:t>flexiblity</a:t>
            </a:r>
            <a:r>
              <a:rPr lang="en-US" dirty="0" smtClean="0"/>
              <a:t> in the diet.</a:t>
            </a:r>
          </a:p>
          <a:p>
            <a:pPr>
              <a:buFont typeface="Wingdings" pitchFamily="2" charset="2"/>
              <a:buChar char="Ø"/>
            </a:pPr>
            <a:r>
              <a:rPr lang="en-US" dirty="0" smtClean="0"/>
              <a:t>Avoid Feasting and Fasting</a:t>
            </a:r>
          </a:p>
          <a:p>
            <a:pPr>
              <a:buFont typeface="Wingdings" pitchFamily="2" charset="2"/>
              <a:buChar char="Ø"/>
            </a:pPr>
            <a:r>
              <a:rPr lang="en-US" dirty="0" smtClean="0"/>
              <a:t>Diet should be rich in antioxidants , micronutrients and </a:t>
            </a:r>
            <a:r>
              <a:rPr lang="en-US" dirty="0" err="1" smtClean="0"/>
              <a:t>phytochemicals</a:t>
            </a:r>
            <a:r>
              <a:rPr lang="en-US" dirty="0" smtClean="0"/>
              <a:t>.</a:t>
            </a:r>
          </a:p>
          <a:p>
            <a:pPr>
              <a:buFont typeface="Wingdings" pitchFamily="2" charset="2"/>
              <a:buChar char="Ø"/>
            </a:pPr>
            <a:r>
              <a:rPr lang="en-US" dirty="0" smtClean="0"/>
              <a:t>Include  foods like fenugreek as they have mucilaginous fibre and total fibre (20 and 50%), it also contains </a:t>
            </a:r>
            <a:r>
              <a:rPr lang="en-US" dirty="0" err="1" smtClean="0"/>
              <a:t>Trigonelline</a:t>
            </a:r>
            <a:r>
              <a:rPr lang="en-US" dirty="0" smtClean="0"/>
              <a:t> ( alkaloid) which reduces blood sugar level , it also reduces the cholesterol and triglyceride levels.</a:t>
            </a:r>
          </a:p>
          <a:p>
            <a:pPr>
              <a:buFont typeface="Wingdings" pitchFamily="2" charset="2"/>
              <a:buChar char="Ø"/>
            </a:pPr>
            <a:r>
              <a:rPr lang="en-US" dirty="0" smtClean="0"/>
              <a:t>Whole wheat is preferred to rice as it contains </a:t>
            </a:r>
            <a:r>
              <a:rPr lang="en-US" dirty="0" err="1" smtClean="0"/>
              <a:t>acrabose</a:t>
            </a:r>
            <a:r>
              <a:rPr lang="en-US" dirty="0" smtClean="0"/>
              <a:t> (alpha –</a:t>
            </a:r>
            <a:r>
              <a:rPr lang="en-US" dirty="0" err="1" smtClean="0"/>
              <a:t>glucosidase</a:t>
            </a:r>
            <a:r>
              <a:rPr lang="en-US" dirty="0" smtClean="0"/>
              <a:t> inhibitors ) which is an anti hyperglycemic agent.</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buNone/>
            </a:pPr>
            <a:r>
              <a:rPr lang="en-US" sz="4800" b="1" dirty="0" smtClean="0"/>
              <a:t>Role of Fibre</a:t>
            </a:r>
          </a:p>
          <a:p>
            <a:pPr>
              <a:buNone/>
            </a:pPr>
            <a:r>
              <a:rPr lang="en-US" b="1" dirty="0" smtClean="0"/>
              <a:t>Dietary fibre and complex carbohydrates are beneficial to diabetes patients they-</a:t>
            </a:r>
            <a:endParaRPr lang="en-US" dirty="0" smtClean="0"/>
          </a:p>
          <a:p>
            <a:pPr>
              <a:buFont typeface="Wingdings" pitchFamily="2" charset="2"/>
              <a:buChar char="Ø"/>
            </a:pPr>
            <a:r>
              <a:rPr lang="en-US" dirty="0" smtClean="0"/>
              <a:t> Lower the insulin requirement</a:t>
            </a:r>
          </a:p>
          <a:p>
            <a:pPr>
              <a:buFont typeface="Wingdings" pitchFamily="2" charset="2"/>
              <a:buChar char="Ø"/>
            </a:pPr>
            <a:r>
              <a:rPr lang="en-US" dirty="0" smtClean="0"/>
              <a:t>Increase peripheral tissue insulin sensitivity </a:t>
            </a:r>
          </a:p>
          <a:p>
            <a:pPr>
              <a:buFont typeface="Wingdings" pitchFamily="2" charset="2"/>
              <a:buChar char="Ø"/>
            </a:pPr>
            <a:r>
              <a:rPr lang="en-US" dirty="0" smtClean="0"/>
              <a:t>Decrease serum cholesterol and triglyceride levels</a:t>
            </a:r>
          </a:p>
          <a:p>
            <a:pPr>
              <a:buFont typeface="Wingdings" pitchFamily="2" charset="2"/>
              <a:buChar char="Ø"/>
            </a:pPr>
            <a:r>
              <a:rPr lang="en-US" dirty="0" smtClean="0"/>
              <a:t>Aid in weight control</a:t>
            </a:r>
          </a:p>
          <a:p>
            <a:pPr>
              <a:buFont typeface="Wingdings" pitchFamily="2" charset="2"/>
              <a:buChar char="Ø"/>
            </a:pPr>
            <a:r>
              <a:rPr lang="en-US" dirty="0" smtClean="0"/>
              <a:t>Lowers the B.P</a:t>
            </a:r>
          </a:p>
          <a:p>
            <a:pPr>
              <a:buFont typeface="Wingdings" pitchFamily="2" charset="2"/>
              <a:buChar char="Ø"/>
            </a:pPr>
            <a:r>
              <a:rPr lang="en-US" dirty="0" smtClean="0"/>
              <a:t> 25-40 g of dietary fibre /1000kcal can be included</a:t>
            </a:r>
          </a:p>
          <a:p>
            <a:pPr>
              <a:buFont typeface="Wingdings" pitchFamily="2" charset="2"/>
              <a:buChar char="Ø"/>
            </a:pPr>
            <a:r>
              <a:rPr lang="en-US" dirty="0" smtClean="0"/>
              <a:t>Soluble fibre such as pectin , gums, </a:t>
            </a:r>
            <a:r>
              <a:rPr lang="en-US" dirty="0" err="1" smtClean="0"/>
              <a:t>hemicellulose</a:t>
            </a:r>
            <a:r>
              <a:rPr lang="en-US" dirty="0" smtClean="0"/>
              <a:t> delays the gastric emptying ,slows the glucose absorption and lowers serum cholesterol.</a:t>
            </a:r>
          </a:p>
          <a:p>
            <a:pPr>
              <a:buFont typeface="Wingdings" pitchFamily="2" charset="2"/>
              <a:buChar char="Ø"/>
            </a:pPr>
            <a:r>
              <a:rPr lang="en-US" dirty="0" smtClean="0"/>
              <a:t>Insoluble fibre such as cellulose and lignin ( vegetables , grains) Increase </a:t>
            </a:r>
            <a:r>
              <a:rPr lang="en-US" dirty="0" err="1" smtClean="0"/>
              <a:t>faecal</a:t>
            </a:r>
            <a:r>
              <a:rPr lang="en-US" dirty="0" smtClean="0"/>
              <a:t> bulk , delay glucose absorption and slow starch hydrolysis. </a:t>
            </a:r>
          </a:p>
          <a:p>
            <a:pPr>
              <a:buFont typeface="Wingdings" pitchFamily="2" charset="2"/>
              <a:buChar char="Ø"/>
            </a:pPr>
            <a:r>
              <a:rPr lang="en-US" dirty="0" smtClean="0"/>
              <a:t> Include legumes , whole grain , and fenugreek seeds</a:t>
            </a:r>
          </a:p>
          <a:p>
            <a:pPr>
              <a:buNone/>
            </a:pPr>
            <a:endParaRPr lang="en-US" sz="4800"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srcRect/>
          <a:stretch>
            <a:fillRect/>
          </a:stretch>
        </p:blipFill>
        <p:spPr bwMode="auto">
          <a:xfrm>
            <a:off x="-1" y="0"/>
            <a:ext cx="9144001" cy="6857999"/>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r>
              <a:rPr lang="en-US" sz="4800" b="1" dirty="0" smtClean="0"/>
              <a:t>Food Exchange list</a:t>
            </a:r>
          </a:p>
          <a:p>
            <a:pPr>
              <a:buNone/>
            </a:pPr>
            <a:r>
              <a:rPr lang="en-US" sz="3600" dirty="0" smtClean="0"/>
              <a:t>•  Diabetic food exchanges are an easy way to create a meal plan that has a variety of choices while making sure that the consumption of carbohydrates is controlled .</a:t>
            </a:r>
          </a:p>
          <a:p>
            <a:r>
              <a:rPr lang="en-US" sz="3600" dirty="0" smtClean="0"/>
              <a:t>The Exchanges  in Food Exchange List are a carbohydrate-counting diet system focusing on the needs of diabetics. </a:t>
            </a:r>
          </a:p>
          <a:p>
            <a:r>
              <a:rPr lang="en-US" sz="3600" dirty="0" smtClean="0"/>
              <a:t>Counting carbohydrates gives you a better awareness of your eating habits, which helps to control your blood sugar, keep you in balance with your medications, and manage your body weight.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r>
              <a:rPr lang="en-US" sz="4000" dirty="0" smtClean="0"/>
              <a:t>The objective of using the exchange system in daily diet is to maximize the nutritional content of food while minimizing the effects it has on blood sugar. </a:t>
            </a:r>
          </a:p>
          <a:p>
            <a:r>
              <a:rPr lang="en-US" sz="4000" dirty="0" smtClean="0"/>
              <a:t>Similar foods are grouped into categories — or "exchanges" — that have the same amounts of carbohydrates, protein, calories and fat.</a:t>
            </a:r>
          </a:p>
          <a:p>
            <a:r>
              <a:rPr lang="en-US" sz="4000" dirty="0" smtClean="0"/>
              <a:t> Foods on the same list can be exchanged for each other, to give variety and choice to an otherwise structured meal plan</a:t>
            </a:r>
          </a:p>
          <a:p>
            <a:r>
              <a:rPr lang="en-US" sz="4000" dirty="0" smtClean="0"/>
              <a:t>They have similar effect on the blood glucose as a serving of food in that same group .</a:t>
            </a:r>
          </a:p>
          <a:p>
            <a:pPr>
              <a:buNone/>
            </a:pPr>
            <a:endParaRPr lang="en-US" dirty="0" smtClean="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448800" cy="7010400"/>
          </a:xfrm>
        </p:spPr>
        <p:txBody>
          <a:bodyPr>
            <a:noAutofit/>
          </a:bodyPr>
          <a:lstStyle/>
          <a:p>
            <a:r>
              <a:rPr lang="en-US" sz="3600" dirty="0" smtClean="0"/>
              <a:t>For instance, say your snack can have two </a:t>
            </a:r>
            <a:r>
              <a:rPr lang="en-US" sz="3600" u="sng" dirty="0" smtClean="0"/>
              <a:t>carbohydrate exchanges</a:t>
            </a:r>
            <a:r>
              <a:rPr lang="en-US" sz="3600" dirty="0" smtClean="0"/>
              <a:t>.</a:t>
            </a:r>
          </a:p>
          <a:p>
            <a:r>
              <a:rPr lang="en-US" sz="3600" dirty="0" smtClean="0"/>
              <a:t> That would mean you could choose to have </a:t>
            </a:r>
          </a:p>
          <a:p>
            <a:r>
              <a:rPr lang="en-US" sz="3600" dirty="0" smtClean="0"/>
              <a:t>Two slices of bread, or a cup of milk and an apple. You can mix and match according to your preferences.</a:t>
            </a:r>
          </a:p>
          <a:p>
            <a:r>
              <a:rPr lang="en-US" sz="3600" dirty="0" smtClean="0"/>
              <a:t>The exchange system gives you a way to quantify how much of what kind of food you can have.</a:t>
            </a:r>
          </a:p>
          <a:p>
            <a:r>
              <a:rPr lang="en-US" sz="3600" dirty="0" smtClean="0"/>
              <a:t>For even more options and variety, </a:t>
            </a:r>
            <a:r>
              <a:rPr lang="en-US" sz="3600" u="sng" dirty="0" smtClean="0"/>
              <a:t>there is a list of "free" foods</a:t>
            </a:r>
            <a:r>
              <a:rPr lang="en-US" sz="3600" dirty="0" smtClean="0"/>
              <a:t> that can be consumed without counting.</a:t>
            </a:r>
          </a:p>
          <a:p>
            <a:endParaRPr lang="en-US" sz="3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400800"/>
          </a:xfrm>
        </p:spPr>
        <p:txBody>
          <a:bodyPr>
            <a:noAutofit/>
          </a:bodyPr>
          <a:lstStyle/>
          <a:p>
            <a:r>
              <a:rPr lang="en-US" b="1" dirty="0" smtClean="0"/>
              <a:t>Type II DM </a:t>
            </a:r>
            <a:r>
              <a:rPr lang="en-US" dirty="0" smtClean="0"/>
              <a:t>it is </a:t>
            </a:r>
            <a:r>
              <a:rPr lang="en-US" b="1" dirty="0" smtClean="0"/>
              <a:t>adult onset diabetes </a:t>
            </a:r>
            <a:r>
              <a:rPr lang="en-US" dirty="0" smtClean="0"/>
              <a:t>.</a:t>
            </a:r>
          </a:p>
          <a:p>
            <a:r>
              <a:rPr lang="en-US" dirty="0" smtClean="0"/>
              <a:t>It is </a:t>
            </a:r>
            <a:r>
              <a:rPr lang="en-US" b="1" dirty="0" smtClean="0"/>
              <a:t>Non –Insulin dependent diabetes</a:t>
            </a:r>
          </a:p>
          <a:p>
            <a:r>
              <a:rPr lang="en-US" dirty="0" smtClean="0"/>
              <a:t>Develops slowly and is usually milder and more subtle.</a:t>
            </a:r>
          </a:p>
          <a:p>
            <a:r>
              <a:rPr lang="en-US" dirty="0" smtClean="0"/>
              <a:t>There may be production of Insulin in the pancreas but its action is </a:t>
            </a:r>
            <a:r>
              <a:rPr lang="en-US" dirty="0" err="1" smtClean="0"/>
              <a:t>impared</a:t>
            </a:r>
            <a:r>
              <a:rPr lang="en-US" dirty="0" smtClean="0"/>
              <a:t>.</a:t>
            </a:r>
          </a:p>
          <a:p>
            <a:r>
              <a:rPr lang="en-US" dirty="0" smtClean="0"/>
              <a:t>It usually occurs in adults and obese or overweight subjects.</a:t>
            </a:r>
          </a:p>
          <a:p>
            <a:r>
              <a:rPr lang="en-US" dirty="0" smtClean="0"/>
              <a:t>Acidosis is frequent.</a:t>
            </a:r>
          </a:p>
          <a:p>
            <a:r>
              <a:rPr lang="en-US" dirty="0" smtClean="0"/>
              <a:t>In majority of patients the condition improves on weight reduction and diet therapy.</a:t>
            </a:r>
          </a:p>
          <a:p>
            <a:r>
              <a:rPr lang="en-US" dirty="0" smtClean="0"/>
              <a:t>Women with large babies and large families are prone to have this type of diabetes in later part of life.</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a:stretch>
            <a:fillRect/>
          </a:stretch>
        </p:blipFill>
        <p:spPr bwMode="auto">
          <a:xfrm>
            <a:off x="0" y="228600"/>
            <a:ext cx="9144000" cy="6629400"/>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Related image"/>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2481</TotalTime>
  <Words>2726</Words>
  <Application>Microsoft Office PowerPoint</Application>
  <PresentationFormat>On-screen Show (4:3)</PresentationFormat>
  <Paragraphs>278</Paragraphs>
  <Slides>76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Courier New</vt:lpstr>
      <vt:lpstr>Wingdings</vt:lpstr>
      <vt:lpstr>Office Theme</vt:lpstr>
      <vt:lpstr>Diabetes mellitus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Metabolic Changes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 </dc:title>
  <dc:creator>HOME</dc:creator>
  <cp:lastModifiedBy>Ahmed</cp:lastModifiedBy>
  <cp:revision>30</cp:revision>
  <dcterms:created xsi:type="dcterms:W3CDTF">2019-03-24T07:40:58Z</dcterms:created>
  <dcterms:modified xsi:type="dcterms:W3CDTF">2020-12-07T17:46:17Z</dcterms:modified>
</cp:coreProperties>
</file>